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66" r:id="rId4"/>
    <p:sldId id="369" r:id="rId5"/>
    <p:sldId id="384" r:id="rId6"/>
    <p:sldId id="270" r:id="rId7"/>
    <p:sldId id="260" r:id="rId8"/>
    <p:sldId id="385" r:id="rId9"/>
    <p:sldId id="265" r:id="rId10"/>
    <p:sldId id="386" r:id="rId11"/>
    <p:sldId id="383" r:id="rId12"/>
    <p:sldId id="3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0E8"/>
    <a:srgbClr val="9BB2D3"/>
    <a:srgbClr val="CED8E9"/>
    <a:srgbClr val="8E0C00"/>
    <a:srgbClr val="996633"/>
    <a:srgbClr val="CC3300"/>
    <a:srgbClr val="CC6600"/>
    <a:srgbClr val="FFB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58" autoAdjust="0"/>
  </p:normalViewPr>
  <p:slideViewPr>
    <p:cSldViewPr snapToGrid="0">
      <p:cViewPr varScale="1">
        <p:scale>
          <a:sx n="110" d="100"/>
          <a:sy n="110" d="100"/>
        </p:scale>
        <p:origin x="330"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3EBA1-D3E2-47A1-BADA-87CA8FF3C286}" type="datetimeFigureOut">
              <a:rPr lang="en-US" smtClean="0"/>
              <a:t>7/12/2020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8909E-9625-4344-8392-DE3A334FD0F5}" type="slidenum">
              <a:rPr lang="en-US" smtClean="0"/>
              <a:t>‹#›</a:t>
            </a:fld>
            <a:endParaRPr lang="en-US"/>
          </a:p>
        </p:txBody>
      </p:sp>
    </p:spTree>
    <p:extLst>
      <p:ext uri="{BB962C8B-B14F-4D97-AF65-F5344CB8AC3E}">
        <p14:creationId xmlns:p14="http://schemas.microsoft.com/office/powerpoint/2010/main" val="36348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8909E-9625-4344-8392-DE3A334FD0F5}" type="slidenum">
              <a:rPr lang="en-US" smtClean="0"/>
              <a:t>1</a:t>
            </a:fld>
            <a:endParaRPr lang="en-US"/>
          </a:p>
        </p:txBody>
      </p:sp>
    </p:spTree>
    <p:extLst>
      <p:ext uri="{BB962C8B-B14F-4D97-AF65-F5344CB8AC3E}">
        <p14:creationId xmlns:p14="http://schemas.microsoft.com/office/powerpoint/2010/main" val="419904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5C4D-C1DA-B34A-B843-52C952CFBEE3}" type="slidenum">
              <a:rPr lang="en-US" smtClean="0"/>
              <a:t>3</a:t>
            </a:fld>
            <a:endParaRPr lang="en-US"/>
          </a:p>
        </p:txBody>
      </p:sp>
    </p:spTree>
    <p:extLst>
      <p:ext uri="{BB962C8B-B14F-4D97-AF65-F5344CB8AC3E}">
        <p14:creationId xmlns:p14="http://schemas.microsoft.com/office/powerpoint/2010/main" val="105356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5C4D-C1DA-B34A-B843-52C952CFBEE3}" type="slidenum">
              <a:rPr lang="en-US" smtClean="0"/>
              <a:t>4</a:t>
            </a:fld>
            <a:endParaRPr lang="en-US"/>
          </a:p>
        </p:txBody>
      </p:sp>
    </p:spTree>
    <p:extLst>
      <p:ext uri="{BB962C8B-B14F-4D97-AF65-F5344CB8AC3E}">
        <p14:creationId xmlns:p14="http://schemas.microsoft.com/office/powerpoint/2010/main" val="169828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5C4D-C1DA-B34A-B843-52C952CFBEE3}" type="slidenum">
              <a:rPr lang="en-US" smtClean="0"/>
              <a:t>6</a:t>
            </a:fld>
            <a:endParaRPr lang="en-US"/>
          </a:p>
        </p:txBody>
      </p:sp>
    </p:spTree>
    <p:extLst>
      <p:ext uri="{BB962C8B-B14F-4D97-AF65-F5344CB8AC3E}">
        <p14:creationId xmlns:p14="http://schemas.microsoft.com/office/powerpoint/2010/main" val="156219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5C4D-C1DA-B34A-B843-52C952CFBEE3}" type="slidenum">
              <a:rPr lang="en-US" smtClean="0"/>
              <a:t>7</a:t>
            </a:fld>
            <a:endParaRPr lang="en-US"/>
          </a:p>
        </p:txBody>
      </p:sp>
    </p:spTree>
    <p:extLst>
      <p:ext uri="{BB962C8B-B14F-4D97-AF65-F5344CB8AC3E}">
        <p14:creationId xmlns:p14="http://schemas.microsoft.com/office/powerpoint/2010/main" val="258176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8909E-9625-4344-8392-DE3A334FD0F5}" type="slidenum">
              <a:rPr lang="en-US" smtClean="0"/>
              <a:t>8</a:t>
            </a:fld>
            <a:endParaRPr lang="en-US"/>
          </a:p>
        </p:txBody>
      </p:sp>
    </p:spTree>
    <p:extLst>
      <p:ext uri="{BB962C8B-B14F-4D97-AF65-F5344CB8AC3E}">
        <p14:creationId xmlns:p14="http://schemas.microsoft.com/office/powerpoint/2010/main" val="181181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5C4D-C1DA-B34A-B843-52C952CFBEE3}" type="slidenum">
              <a:rPr lang="en-US" smtClean="0"/>
              <a:t>9</a:t>
            </a:fld>
            <a:endParaRPr lang="en-US"/>
          </a:p>
        </p:txBody>
      </p:sp>
    </p:spTree>
    <p:extLst>
      <p:ext uri="{BB962C8B-B14F-4D97-AF65-F5344CB8AC3E}">
        <p14:creationId xmlns:p14="http://schemas.microsoft.com/office/powerpoint/2010/main" val="272266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5C4D-C1DA-B34A-B843-52C952CFBEE3}" type="slidenum">
              <a:rPr lang="en-US" smtClean="0"/>
              <a:t>10</a:t>
            </a:fld>
            <a:endParaRPr lang="en-US"/>
          </a:p>
        </p:txBody>
      </p:sp>
    </p:spTree>
    <p:extLst>
      <p:ext uri="{BB962C8B-B14F-4D97-AF65-F5344CB8AC3E}">
        <p14:creationId xmlns:p14="http://schemas.microsoft.com/office/powerpoint/2010/main" val="1522494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6D3755-F406-4AAF-A671-52B35D41603A}" type="datetime1">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96354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3F928-1290-4887-8D97-08DAB0EF53A8}" type="datetime1">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216238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077FB-085F-4E4E-B814-9FBEA505C779}" type="datetime1">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314843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536C5-4AAC-461C-964B-4A011852A1DC}" type="datetime1">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131174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12B01-BB64-495A-AEAD-EA2CFE5CFCC7}" type="datetime1">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264988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1D0D49-E0E3-4D0F-9E92-6FEE9D5B12AC}" type="datetime1">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12898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0BC41-C428-475A-B45A-FF8EBD28000A}" type="datetime1">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134422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045901-87DB-40EF-80F4-FFA6A2930E10}" type="datetime1">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264375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D79B7-1702-4533-B5EF-0A8DE79AB21D}" type="datetime1">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115348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B85FE8-3822-4F10-B9F0-2BE72C8A73D4}" type="datetime1">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19872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0D93F-EFFC-4A95-A415-8E666543E1E3}" type="datetime1">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85B6F-833C-4E65-AE52-7706D2D97E1B}" type="slidenum">
              <a:rPr lang="en-US" smtClean="0"/>
              <a:t>‹#›</a:t>
            </a:fld>
            <a:endParaRPr lang="en-US"/>
          </a:p>
        </p:txBody>
      </p:sp>
    </p:spTree>
    <p:extLst>
      <p:ext uri="{BB962C8B-B14F-4D97-AF65-F5344CB8AC3E}">
        <p14:creationId xmlns:p14="http://schemas.microsoft.com/office/powerpoint/2010/main" val="245512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BCC8B-7704-4A86-A6F1-9CF42FB98478}" type="datetime1">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85B6F-833C-4E65-AE52-7706D2D97E1B}" type="slidenum">
              <a:rPr lang="en-US" smtClean="0"/>
              <a:t>‹#›</a:t>
            </a:fld>
            <a:endParaRPr lang="en-US"/>
          </a:p>
        </p:txBody>
      </p:sp>
    </p:spTree>
    <p:extLst>
      <p:ext uri="{BB962C8B-B14F-4D97-AF65-F5344CB8AC3E}">
        <p14:creationId xmlns:p14="http://schemas.microsoft.com/office/powerpoint/2010/main" val="294516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7670" y="1762880"/>
            <a:ext cx="9925363" cy="2041149"/>
          </a:xfrm>
          <a:ln w="38100">
            <a:solidFill>
              <a:schemeClr val="tx1"/>
            </a:solidFill>
          </a:ln>
        </p:spPr>
        <p:txBody>
          <a:bodyPr>
            <a:normAutofit/>
          </a:bodyPr>
          <a:lstStyle/>
          <a:p>
            <a:r>
              <a:rPr lang="en-US" sz="4800" b="1" dirty="0"/>
              <a:t>Jointly Minimizing the Expected Costs of </a:t>
            </a:r>
            <a:br>
              <a:rPr lang="en-US" sz="4800" b="1" dirty="0"/>
            </a:br>
            <a:r>
              <a:rPr lang="en-US" sz="4800" b="1" dirty="0"/>
              <a:t>Review for Responsiveness and Privilege </a:t>
            </a:r>
            <a:br>
              <a:rPr lang="en-US" sz="4800" b="1" dirty="0"/>
            </a:br>
            <a:r>
              <a:rPr lang="en-US" sz="4800" b="1" dirty="0"/>
              <a:t>in E-Discovery</a:t>
            </a:r>
          </a:p>
        </p:txBody>
      </p:sp>
      <p:sp>
        <p:nvSpPr>
          <p:cNvPr id="3" name="Subtitle 2"/>
          <p:cNvSpPr>
            <a:spLocks noGrp="1"/>
          </p:cNvSpPr>
          <p:nvPr>
            <p:ph type="subTitle" idx="1"/>
          </p:nvPr>
        </p:nvSpPr>
        <p:spPr>
          <a:xfrm>
            <a:off x="1523998" y="4204988"/>
            <a:ext cx="9144000" cy="2269484"/>
          </a:xfrm>
        </p:spPr>
        <p:txBody>
          <a:bodyPr>
            <a:normAutofit lnSpcReduction="10000"/>
          </a:bodyPr>
          <a:lstStyle/>
          <a:p>
            <a:r>
              <a:rPr lang="en-US" dirty="0"/>
              <a:t>Douglas W. </a:t>
            </a:r>
            <a:r>
              <a:rPr lang="en-US" dirty="0" err="1"/>
              <a:t>Oard</a:t>
            </a:r>
            <a:r>
              <a:rPr lang="en-US" dirty="0"/>
              <a:t>, University of Maryland (USA)</a:t>
            </a:r>
          </a:p>
          <a:p>
            <a:pPr>
              <a:lnSpc>
                <a:spcPct val="110000"/>
              </a:lnSpc>
              <a:spcBef>
                <a:spcPts val="0"/>
              </a:spcBef>
            </a:pPr>
            <a:r>
              <a:rPr lang="en-US" sz="1600" dirty="0"/>
              <a:t>oard@umd.edu</a:t>
            </a:r>
          </a:p>
          <a:p>
            <a:r>
              <a:rPr lang="en-US" dirty="0"/>
              <a:t>Fabrizio </a:t>
            </a:r>
            <a:r>
              <a:rPr lang="en-US" dirty="0" err="1"/>
              <a:t>Sebastiani</a:t>
            </a:r>
            <a:r>
              <a:rPr lang="en-US" dirty="0"/>
              <a:t>, CNR (Italy)</a:t>
            </a:r>
          </a:p>
          <a:p>
            <a:pPr>
              <a:lnSpc>
                <a:spcPct val="110000"/>
              </a:lnSpc>
              <a:spcBef>
                <a:spcPts val="0"/>
              </a:spcBef>
            </a:pPr>
            <a:r>
              <a:rPr lang="en-US" sz="1600" dirty="0"/>
              <a:t>fabrizio.sebastiani@isti.cnr.it</a:t>
            </a:r>
          </a:p>
          <a:p>
            <a:r>
              <a:rPr lang="en-US" dirty="0"/>
              <a:t>Jyothi K. </a:t>
            </a:r>
            <a:r>
              <a:rPr lang="en-US" dirty="0" err="1"/>
              <a:t>Vinjumur</a:t>
            </a:r>
            <a:r>
              <a:rPr lang="en-US" dirty="0"/>
              <a:t>, Walmart (USA)</a:t>
            </a:r>
          </a:p>
          <a:p>
            <a:pPr>
              <a:lnSpc>
                <a:spcPct val="110000"/>
              </a:lnSpc>
              <a:spcBef>
                <a:spcPts val="0"/>
              </a:spcBef>
            </a:pPr>
            <a:r>
              <a:rPr lang="en-US" sz="1600" dirty="0"/>
              <a:t>jyothi.keshavan@gmail.com</a:t>
            </a:r>
          </a:p>
        </p:txBody>
      </p:sp>
      <p:pic>
        <p:nvPicPr>
          <p:cNvPr id="4" name="Picture 3">
            <a:extLst>
              <a:ext uri="{FF2B5EF4-FFF2-40B4-BE49-F238E27FC236}">
                <a16:creationId xmlns:a16="http://schemas.microsoft.com/office/drawing/2014/main" id="{5F7F589A-0B95-4941-917B-C0FAB8E24160}"/>
              </a:ext>
            </a:extLst>
          </p:cNvPr>
          <p:cNvPicPr>
            <a:picLocks noChangeAspect="1"/>
          </p:cNvPicPr>
          <p:nvPr/>
        </p:nvPicPr>
        <p:blipFill>
          <a:blip r:embed="rId3"/>
          <a:stretch>
            <a:fillRect/>
          </a:stretch>
        </p:blipFill>
        <p:spPr>
          <a:xfrm>
            <a:off x="0" y="-22772"/>
            <a:ext cx="3343275" cy="1056782"/>
          </a:xfrm>
          <a:prstGeom prst="rect">
            <a:avLst/>
          </a:prstGeom>
        </p:spPr>
      </p:pic>
      <p:sp>
        <p:nvSpPr>
          <p:cNvPr id="7" name="Date Placeholder 6">
            <a:extLst>
              <a:ext uri="{FF2B5EF4-FFF2-40B4-BE49-F238E27FC236}">
                <a16:creationId xmlns:a16="http://schemas.microsoft.com/office/drawing/2014/main" id="{C26B6608-8EE4-43F5-BA75-D982FC57BFC4}"/>
              </a:ext>
            </a:extLst>
          </p:cNvPr>
          <p:cNvSpPr>
            <a:spLocks noGrp="1"/>
          </p:cNvSpPr>
          <p:nvPr>
            <p:ph type="dt" sz="half" idx="10"/>
          </p:nvPr>
        </p:nvSpPr>
        <p:spPr/>
        <p:txBody>
          <a:bodyPr/>
          <a:lstStyle/>
          <a:p>
            <a:r>
              <a:rPr lang="en-US"/>
              <a:t>July 27, 2020</a:t>
            </a:r>
          </a:p>
        </p:txBody>
      </p:sp>
      <p:sp>
        <p:nvSpPr>
          <p:cNvPr id="8" name="Footer Placeholder 7">
            <a:extLst>
              <a:ext uri="{FF2B5EF4-FFF2-40B4-BE49-F238E27FC236}">
                <a16:creationId xmlns:a16="http://schemas.microsoft.com/office/drawing/2014/main" id="{C40DE9E1-9F91-4152-9A8B-54CD585CDEA2}"/>
              </a:ext>
            </a:extLst>
          </p:cNvPr>
          <p:cNvSpPr>
            <a:spLocks noGrp="1"/>
          </p:cNvSpPr>
          <p:nvPr>
            <p:ph type="ftr" sz="quarter" idx="11"/>
          </p:nvPr>
        </p:nvSpPr>
        <p:spPr>
          <a:xfrm>
            <a:off x="10286345" y="6356350"/>
            <a:ext cx="1391958" cy="365125"/>
          </a:xfrm>
        </p:spPr>
        <p:txBody>
          <a:bodyPr/>
          <a:lstStyle/>
          <a:p>
            <a:r>
              <a:rPr lang="en-US" dirty="0"/>
              <a:t>SIGIR TOIS Talk</a:t>
            </a:r>
          </a:p>
        </p:txBody>
      </p:sp>
      <p:sp>
        <p:nvSpPr>
          <p:cNvPr id="9" name="TextBox 8">
            <a:extLst>
              <a:ext uri="{FF2B5EF4-FFF2-40B4-BE49-F238E27FC236}">
                <a16:creationId xmlns:a16="http://schemas.microsoft.com/office/drawing/2014/main" id="{3B3B5BC0-1B88-479E-81E0-A38A12B66459}"/>
              </a:ext>
            </a:extLst>
          </p:cNvPr>
          <p:cNvSpPr txBox="1"/>
          <p:nvPr/>
        </p:nvSpPr>
        <p:spPr>
          <a:xfrm>
            <a:off x="114479" y="986133"/>
            <a:ext cx="3194080" cy="276999"/>
          </a:xfrm>
          <a:prstGeom prst="rect">
            <a:avLst/>
          </a:prstGeom>
          <a:noFill/>
        </p:spPr>
        <p:txBody>
          <a:bodyPr wrap="none" rtlCol="0">
            <a:spAutoFit/>
          </a:bodyPr>
          <a:lstStyle/>
          <a:p>
            <a:r>
              <a:rPr lang="en-US" sz="1200" dirty="0"/>
              <a:t>Volume 37, Issue 1, Article 11 (November, 2018)</a:t>
            </a:r>
          </a:p>
        </p:txBody>
      </p:sp>
      <p:pic>
        <p:nvPicPr>
          <p:cNvPr id="5" name="Picture 4">
            <a:extLst>
              <a:ext uri="{FF2B5EF4-FFF2-40B4-BE49-F238E27FC236}">
                <a16:creationId xmlns:a16="http://schemas.microsoft.com/office/drawing/2014/main" id="{2E1C32A0-13BF-4C2C-9824-3186053695AF}"/>
              </a:ext>
            </a:extLst>
          </p:cNvPr>
          <p:cNvPicPr>
            <a:picLocks noChangeAspect="1"/>
          </p:cNvPicPr>
          <p:nvPr/>
        </p:nvPicPr>
        <p:blipFill>
          <a:blip r:embed="rId4"/>
          <a:stretch>
            <a:fillRect/>
          </a:stretch>
        </p:blipFill>
        <p:spPr>
          <a:xfrm>
            <a:off x="1428750" y="4271785"/>
            <a:ext cx="1485900" cy="1762125"/>
          </a:xfrm>
          <a:prstGeom prst="rect">
            <a:avLst/>
          </a:prstGeom>
        </p:spPr>
      </p:pic>
      <p:pic>
        <p:nvPicPr>
          <p:cNvPr id="6" name="Picture 5">
            <a:extLst>
              <a:ext uri="{FF2B5EF4-FFF2-40B4-BE49-F238E27FC236}">
                <a16:creationId xmlns:a16="http://schemas.microsoft.com/office/drawing/2014/main" id="{0266F40D-6300-4F33-B978-C4105C52DB5D}"/>
              </a:ext>
            </a:extLst>
          </p:cNvPr>
          <p:cNvPicPr>
            <a:picLocks noChangeAspect="1"/>
          </p:cNvPicPr>
          <p:nvPr/>
        </p:nvPicPr>
        <p:blipFill>
          <a:blip r:embed="rId5"/>
          <a:stretch>
            <a:fillRect/>
          </a:stretch>
        </p:blipFill>
        <p:spPr>
          <a:xfrm>
            <a:off x="9220199" y="4271785"/>
            <a:ext cx="1762125" cy="1762125"/>
          </a:xfrm>
          <a:prstGeom prst="rect">
            <a:avLst/>
          </a:prstGeom>
        </p:spPr>
      </p:pic>
    </p:spTree>
    <p:extLst>
      <p:ext uri="{BB962C8B-B14F-4D97-AF65-F5344CB8AC3E}">
        <p14:creationId xmlns:p14="http://schemas.microsoft.com/office/powerpoint/2010/main" val="108251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Average Improvement Over Baselines</a:t>
            </a:r>
          </a:p>
        </p:txBody>
      </p:sp>
      <p:graphicFrame>
        <p:nvGraphicFramePr>
          <p:cNvPr id="5" name="Table 4"/>
          <p:cNvGraphicFramePr>
            <a:graphicFrameLocks noGrp="1"/>
          </p:cNvGraphicFramePr>
          <p:nvPr>
            <p:extLst>
              <p:ext uri="{D42A27DB-BD31-4B8C-83A1-F6EECF244321}">
                <p14:modId xmlns:p14="http://schemas.microsoft.com/office/powerpoint/2010/main" val="3926984782"/>
              </p:ext>
            </p:extLst>
          </p:nvPr>
        </p:nvGraphicFramePr>
        <p:xfrm>
          <a:off x="3242883" y="2022304"/>
          <a:ext cx="7810306" cy="3488229"/>
        </p:xfrm>
        <a:graphic>
          <a:graphicData uri="http://schemas.openxmlformats.org/drawingml/2006/table">
            <a:tbl>
              <a:tblPr firstRow="1" bandRow="1">
                <a:tableStyleId>{2D5ABB26-0587-4C30-8999-92F81FD0307C}</a:tableStyleId>
              </a:tblPr>
              <a:tblGrid>
                <a:gridCol w="994970">
                  <a:extLst>
                    <a:ext uri="{9D8B030D-6E8A-4147-A177-3AD203B41FA5}">
                      <a16:colId xmlns:a16="http://schemas.microsoft.com/office/drawing/2014/main" val="20000"/>
                    </a:ext>
                  </a:extLst>
                </a:gridCol>
                <a:gridCol w="1079636">
                  <a:extLst>
                    <a:ext uri="{9D8B030D-6E8A-4147-A177-3AD203B41FA5}">
                      <a16:colId xmlns:a16="http://schemas.microsoft.com/office/drawing/2014/main" val="20001"/>
                    </a:ext>
                  </a:extLst>
                </a:gridCol>
                <a:gridCol w="1187871">
                  <a:extLst>
                    <a:ext uri="{9D8B030D-6E8A-4147-A177-3AD203B41FA5}">
                      <a16:colId xmlns:a16="http://schemas.microsoft.com/office/drawing/2014/main" val="20002"/>
                    </a:ext>
                  </a:extLst>
                </a:gridCol>
                <a:gridCol w="1193439">
                  <a:extLst>
                    <a:ext uri="{9D8B030D-6E8A-4147-A177-3AD203B41FA5}">
                      <a16:colId xmlns:a16="http://schemas.microsoft.com/office/drawing/2014/main" val="20003"/>
                    </a:ext>
                  </a:extLst>
                </a:gridCol>
                <a:gridCol w="1183086">
                  <a:extLst>
                    <a:ext uri="{9D8B030D-6E8A-4147-A177-3AD203B41FA5}">
                      <a16:colId xmlns:a16="http://schemas.microsoft.com/office/drawing/2014/main" val="1693786839"/>
                    </a:ext>
                  </a:extLst>
                </a:gridCol>
                <a:gridCol w="1069576">
                  <a:extLst>
                    <a:ext uri="{9D8B030D-6E8A-4147-A177-3AD203B41FA5}">
                      <a16:colId xmlns:a16="http://schemas.microsoft.com/office/drawing/2014/main" val="3770098469"/>
                    </a:ext>
                  </a:extLst>
                </a:gridCol>
                <a:gridCol w="1101728">
                  <a:extLst>
                    <a:ext uri="{9D8B030D-6E8A-4147-A177-3AD203B41FA5}">
                      <a16:colId xmlns:a16="http://schemas.microsoft.com/office/drawing/2014/main" val="3139901141"/>
                    </a:ext>
                  </a:extLst>
                </a:gridCol>
              </a:tblGrid>
              <a:tr h="807143">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Fully</a:t>
                      </a:r>
                    </a:p>
                    <a:p>
                      <a:pPr algn="ctr"/>
                      <a:r>
                        <a:rPr lang="en-US" sz="1600" b="1" dirty="0"/>
                        <a:t>Automatic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Fully Manual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Uncertainty Ranking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Active Learning Uncertainty Sampling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Relevance Ranking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Active Learning Relevance Sampling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7143">
                <a:tc>
                  <a:txBody>
                    <a:bodyPr/>
                    <a:lstStyle/>
                    <a:p>
                      <a:pPr algn="ctr"/>
                      <a:r>
                        <a:rPr lang="en-US" b="1" dirty="0">
                          <a:solidFill>
                            <a:schemeClr val="tx1"/>
                          </a:solidFill>
                        </a:rPr>
                        <a:t>Case</a:t>
                      </a:r>
                      <a:r>
                        <a:rPr lang="en-US" b="1" baseline="0" dirty="0">
                          <a:solidFill>
                            <a:schemeClr val="tx1"/>
                          </a:solidFill>
                        </a:rPr>
                        <a:t> 1</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none" strike="noStrike" kern="1200" baseline="0" dirty="0">
                          <a:solidFill>
                            <a:schemeClr val="dk1"/>
                          </a:solidFill>
                        </a:rPr>
                        <a:t>+29%</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+235%</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+47%</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+47%</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+52%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+52%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7143">
                <a:tc>
                  <a:txBody>
                    <a:bodyPr/>
                    <a:lstStyle/>
                    <a:p>
                      <a:pPr algn="ctr"/>
                      <a:r>
                        <a:rPr lang="en-US" b="1" dirty="0">
                          <a:solidFill>
                            <a:schemeClr val="tx1"/>
                          </a:solidFill>
                        </a:rPr>
                        <a:t>Case</a:t>
                      </a:r>
                      <a:r>
                        <a:rPr lang="en-US" b="1" baseline="0" dirty="0">
                          <a:solidFill>
                            <a:schemeClr val="tx1"/>
                          </a:solidFill>
                        </a:rPr>
                        <a:t> </a:t>
                      </a:r>
                      <a:r>
                        <a:rPr lang="en-US"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none" strike="noStrike" kern="1200" baseline="0" dirty="0">
                          <a:solidFill>
                            <a:schemeClr val="dk1"/>
                          </a:solidFill>
                        </a:rPr>
                        <a:t>+2%</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+893%</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+10%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+4%</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+11%</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+7%</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7143">
                <a:tc>
                  <a:txBody>
                    <a:bodyPr/>
                    <a:lstStyle/>
                    <a:p>
                      <a:pPr algn="ctr"/>
                      <a:r>
                        <a:rPr lang="en-US" b="1" dirty="0">
                          <a:solidFill>
                            <a:schemeClr val="tx1"/>
                          </a:solidFill>
                        </a:rPr>
                        <a:t>Case</a:t>
                      </a:r>
                      <a:r>
                        <a:rPr lang="en-US" b="1" baseline="0" dirty="0">
                          <a:solidFill>
                            <a:schemeClr val="tx1"/>
                          </a:solidFill>
                        </a:rPr>
                        <a:t> </a:t>
                      </a:r>
                      <a:r>
                        <a:rPr lang="en-US"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none" strike="noStrike" kern="1200" baseline="0" dirty="0">
                          <a:solidFill>
                            <a:schemeClr val="dk1"/>
                          </a:solidFill>
                        </a:rPr>
                        <a:t>+0%</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+2,416%</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u="none" strike="noStrike" kern="1200" baseline="0" dirty="0">
                          <a:solidFill>
                            <a:schemeClr val="dk1"/>
                          </a:solidFill>
                        </a:rPr>
                        <a:t>+0%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3736970" y="1497204"/>
            <a:ext cx="7326108" cy="461665"/>
          </a:xfrm>
          <a:prstGeom prst="rect">
            <a:avLst/>
          </a:prstGeom>
          <a:noFill/>
        </p:spPr>
        <p:txBody>
          <a:bodyPr wrap="none" rtlCol="0">
            <a:spAutoFit/>
          </a:bodyPr>
          <a:lstStyle/>
          <a:p>
            <a:r>
              <a:rPr lang="en-US" sz="2400" b="1" dirty="0"/>
              <a:t>Increase in cost over our “Risk Minimization” Cascade  </a:t>
            </a:r>
          </a:p>
        </p:txBody>
      </p:sp>
      <p:sp>
        <p:nvSpPr>
          <p:cNvPr id="3" name="TextBox 2">
            <a:extLst>
              <a:ext uri="{FF2B5EF4-FFF2-40B4-BE49-F238E27FC236}">
                <a16:creationId xmlns:a16="http://schemas.microsoft.com/office/drawing/2014/main" id="{298C691C-B25C-4F94-835E-ACE05CD85C26}"/>
              </a:ext>
            </a:extLst>
          </p:cNvPr>
          <p:cNvSpPr txBox="1"/>
          <p:nvPr/>
        </p:nvSpPr>
        <p:spPr>
          <a:xfrm>
            <a:off x="1139765" y="3325044"/>
            <a:ext cx="1417376" cy="369332"/>
          </a:xfrm>
          <a:prstGeom prst="rect">
            <a:avLst/>
          </a:prstGeom>
          <a:noFill/>
        </p:spPr>
        <p:txBody>
          <a:bodyPr wrap="none" rtlCol="0">
            <a:spAutoFit/>
          </a:bodyPr>
          <a:lstStyle/>
          <a:p>
            <a:r>
              <a:rPr lang="en-US" b="1" dirty="0"/>
              <a:t>$150 </a:t>
            </a:r>
            <a:r>
              <a:rPr lang="en-US" dirty="0"/>
              <a:t>(&gt;&gt; $5)</a:t>
            </a:r>
          </a:p>
        </p:txBody>
      </p:sp>
      <p:sp>
        <p:nvSpPr>
          <p:cNvPr id="4" name="TextBox 3">
            <a:extLst>
              <a:ext uri="{FF2B5EF4-FFF2-40B4-BE49-F238E27FC236}">
                <a16:creationId xmlns:a16="http://schemas.microsoft.com/office/drawing/2014/main" id="{38360157-A253-4C44-A644-149CD858CD04}"/>
              </a:ext>
            </a:extLst>
          </p:cNvPr>
          <p:cNvSpPr txBox="1"/>
          <p:nvPr/>
        </p:nvSpPr>
        <p:spPr>
          <a:xfrm>
            <a:off x="1256784" y="4113535"/>
            <a:ext cx="1132041" cy="369332"/>
          </a:xfrm>
          <a:prstGeom prst="rect">
            <a:avLst/>
          </a:prstGeom>
          <a:noFill/>
        </p:spPr>
        <p:txBody>
          <a:bodyPr wrap="none" rtlCol="0">
            <a:spAutoFit/>
          </a:bodyPr>
          <a:lstStyle/>
          <a:p>
            <a:r>
              <a:rPr lang="en-US" b="1" dirty="0"/>
              <a:t>$10 </a:t>
            </a:r>
            <a:r>
              <a:rPr lang="en-US" dirty="0"/>
              <a:t>(&gt; $5)</a:t>
            </a:r>
          </a:p>
        </p:txBody>
      </p:sp>
      <p:sp>
        <p:nvSpPr>
          <p:cNvPr id="9" name="TextBox 8">
            <a:extLst>
              <a:ext uri="{FF2B5EF4-FFF2-40B4-BE49-F238E27FC236}">
                <a16:creationId xmlns:a16="http://schemas.microsoft.com/office/drawing/2014/main" id="{52617296-C05E-4076-9551-375D085C4CA3}"/>
              </a:ext>
            </a:extLst>
          </p:cNvPr>
          <p:cNvSpPr txBox="1"/>
          <p:nvPr/>
        </p:nvSpPr>
        <p:spPr>
          <a:xfrm>
            <a:off x="1373804" y="4951853"/>
            <a:ext cx="1015021" cy="369332"/>
          </a:xfrm>
          <a:prstGeom prst="rect">
            <a:avLst/>
          </a:prstGeom>
          <a:noFill/>
        </p:spPr>
        <p:txBody>
          <a:bodyPr wrap="none" rtlCol="0">
            <a:spAutoFit/>
          </a:bodyPr>
          <a:lstStyle/>
          <a:p>
            <a:r>
              <a:rPr lang="en-US" b="1" dirty="0"/>
              <a:t>$1 </a:t>
            </a:r>
            <a:r>
              <a:rPr lang="en-US" dirty="0"/>
              <a:t>(&lt; $5)</a:t>
            </a:r>
          </a:p>
        </p:txBody>
      </p:sp>
      <p:sp>
        <p:nvSpPr>
          <p:cNvPr id="10" name="TextBox 9">
            <a:extLst>
              <a:ext uri="{FF2B5EF4-FFF2-40B4-BE49-F238E27FC236}">
                <a16:creationId xmlns:a16="http://schemas.microsoft.com/office/drawing/2014/main" id="{E042AF3C-A40F-41A2-AF24-5792E87ACB58}"/>
              </a:ext>
            </a:extLst>
          </p:cNvPr>
          <p:cNvSpPr txBox="1"/>
          <p:nvPr/>
        </p:nvSpPr>
        <p:spPr>
          <a:xfrm>
            <a:off x="407043" y="2643524"/>
            <a:ext cx="2730363" cy="369332"/>
          </a:xfrm>
          <a:prstGeom prst="rect">
            <a:avLst/>
          </a:prstGeom>
          <a:noFill/>
        </p:spPr>
        <p:txBody>
          <a:bodyPr wrap="none" rtlCol="0">
            <a:spAutoFit/>
          </a:bodyPr>
          <a:lstStyle/>
          <a:p>
            <a:pPr algn="ctr"/>
            <a:r>
              <a:rPr lang="en-US" b="1" u="sng" dirty="0"/>
              <a:t>Lowest Privilege Error Cost</a:t>
            </a:r>
          </a:p>
        </p:txBody>
      </p:sp>
      <p:sp>
        <p:nvSpPr>
          <p:cNvPr id="11" name="Left Brace 10">
            <a:extLst>
              <a:ext uri="{FF2B5EF4-FFF2-40B4-BE49-F238E27FC236}">
                <a16:creationId xmlns:a16="http://schemas.microsoft.com/office/drawing/2014/main" id="{2455D4C1-771B-4080-8D30-4CAFF6F33A02}"/>
              </a:ext>
            </a:extLst>
          </p:cNvPr>
          <p:cNvSpPr/>
          <p:nvPr/>
        </p:nvSpPr>
        <p:spPr>
          <a:xfrm rot="16200000">
            <a:off x="8642840" y="3412315"/>
            <a:ext cx="248696" cy="4572003"/>
          </a:xfrm>
          <a:prstGeom prst="leftBrace">
            <a:avLst>
              <a:gd name="adj1" fmla="val 6085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35A03A5D-C660-4E68-8DFF-DCAA2D46D95C}"/>
              </a:ext>
            </a:extLst>
          </p:cNvPr>
          <p:cNvSpPr txBox="1"/>
          <p:nvPr/>
        </p:nvSpPr>
        <p:spPr>
          <a:xfrm>
            <a:off x="5998738" y="5918736"/>
            <a:ext cx="5536900" cy="369332"/>
          </a:xfrm>
          <a:prstGeom prst="rect">
            <a:avLst/>
          </a:prstGeom>
          <a:noFill/>
        </p:spPr>
        <p:txBody>
          <a:bodyPr wrap="none" rtlCol="0">
            <a:spAutoFit/>
          </a:bodyPr>
          <a:lstStyle/>
          <a:p>
            <a:r>
              <a:rPr lang="en-US" dirty="0"/>
              <a:t>Same amount of manual annotation as Risk Minimization</a:t>
            </a:r>
          </a:p>
        </p:txBody>
      </p:sp>
    </p:spTree>
    <p:extLst>
      <p:ext uri="{BB962C8B-B14F-4D97-AF65-F5344CB8AC3E}">
        <p14:creationId xmlns:p14="http://schemas.microsoft.com/office/powerpoint/2010/main" val="364511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DADD99-6403-49EE-8D6E-F303D3C33F4C}"/>
              </a:ext>
            </a:extLst>
          </p:cNvPr>
          <p:cNvPicPr>
            <a:picLocks noChangeAspect="1"/>
          </p:cNvPicPr>
          <p:nvPr/>
        </p:nvPicPr>
        <p:blipFill>
          <a:blip r:embed="rId2"/>
          <a:stretch>
            <a:fillRect/>
          </a:stretch>
        </p:blipFill>
        <p:spPr>
          <a:xfrm>
            <a:off x="319088" y="76200"/>
            <a:ext cx="12192000" cy="6851943"/>
          </a:xfrm>
          <a:prstGeom prst="rect">
            <a:avLst/>
          </a:prstGeom>
        </p:spPr>
      </p:pic>
      <p:sp>
        <p:nvSpPr>
          <p:cNvPr id="3" name="Title 2">
            <a:extLst>
              <a:ext uri="{FF2B5EF4-FFF2-40B4-BE49-F238E27FC236}">
                <a16:creationId xmlns:a16="http://schemas.microsoft.com/office/drawing/2014/main" id="{751B68BB-D4E5-4F9E-A722-B57AAE454933}"/>
              </a:ext>
            </a:extLst>
          </p:cNvPr>
          <p:cNvSpPr>
            <a:spLocks noGrp="1"/>
          </p:cNvSpPr>
          <p:nvPr>
            <p:ph type="title"/>
          </p:nvPr>
        </p:nvSpPr>
        <p:spPr>
          <a:xfrm>
            <a:off x="3291203" y="614472"/>
            <a:ext cx="7119080" cy="697405"/>
          </a:xfrm>
        </p:spPr>
        <p:txBody>
          <a:bodyPr/>
          <a:lstStyle/>
          <a:p>
            <a:pPr algn="ctr"/>
            <a:r>
              <a:rPr lang="en-US" dirty="0"/>
              <a:t>Total Cost by Topic Pair: Case 1</a:t>
            </a:r>
          </a:p>
        </p:txBody>
      </p:sp>
    </p:spTree>
    <p:extLst>
      <p:ext uri="{BB962C8B-B14F-4D97-AF65-F5344CB8AC3E}">
        <p14:creationId xmlns:p14="http://schemas.microsoft.com/office/powerpoint/2010/main" val="228633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9572F-F649-4974-84FE-1BB3F72A9A5D}"/>
              </a:ext>
            </a:extLst>
          </p:cNvPr>
          <p:cNvSpPr>
            <a:spLocks noGrp="1"/>
          </p:cNvSpPr>
          <p:nvPr>
            <p:ph type="title"/>
          </p:nvPr>
        </p:nvSpPr>
        <p:spPr>
          <a:xfrm>
            <a:off x="838200" y="-76408"/>
            <a:ext cx="10515600" cy="1325563"/>
          </a:xfrm>
        </p:spPr>
        <p:txBody>
          <a:bodyPr/>
          <a:lstStyle/>
          <a:p>
            <a:r>
              <a:rPr lang="en-US" dirty="0"/>
              <a:t>Concluding Remarks</a:t>
            </a:r>
          </a:p>
        </p:txBody>
      </p:sp>
      <p:sp>
        <p:nvSpPr>
          <p:cNvPr id="4" name="Content Placeholder 3">
            <a:extLst>
              <a:ext uri="{FF2B5EF4-FFF2-40B4-BE49-F238E27FC236}">
                <a16:creationId xmlns:a16="http://schemas.microsoft.com/office/drawing/2014/main" id="{E47F9D64-28BB-490C-931D-D1F02DF3BC3E}"/>
              </a:ext>
            </a:extLst>
          </p:cNvPr>
          <p:cNvSpPr>
            <a:spLocks noGrp="1"/>
          </p:cNvSpPr>
          <p:nvPr>
            <p:ph idx="1"/>
          </p:nvPr>
        </p:nvSpPr>
        <p:spPr>
          <a:xfrm>
            <a:off x="838200" y="1148898"/>
            <a:ext cx="10734675" cy="4351338"/>
          </a:xfrm>
        </p:spPr>
        <p:txBody>
          <a:bodyPr/>
          <a:lstStyle/>
          <a:p>
            <a:r>
              <a:rPr lang="en-US" dirty="0"/>
              <a:t>Manual review can improve </a:t>
            </a:r>
            <a:r>
              <a:rPr lang="en-US" b="1" u="sng" dirty="0"/>
              <a:t>finite population</a:t>
            </a:r>
            <a:r>
              <a:rPr lang="en-US" dirty="0"/>
              <a:t> annotation</a:t>
            </a:r>
          </a:p>
          <a:p>
            <a:pPr lvl="1"/>
            <a:r>
              <a:rPr lang="en-US" dirty="0"/>
              <a:t>Cost-sensitive classification benefits from a risk-minimizing review order</a:t>
            </a:r>
          </a:p>
          <a:p>
            <a:pPr lvl="3"/>
            <a:endParaRPr lang="en-US" dirty="0"/>
          </a:p>
          <a:p>
            <a:r>
              <a:rPr lang="en-US" dirty="0"/>
              <a:t>The risk-minimizing order depends on cost models and error models</a:t>
            </a:r>
          </a:p>
          <a:p>
            <a:pPr lvl="1"/>
            <a:r>
              <a:rPr lang="en-US" dirty="0"/>
              <a:t>We have shown results for a 3 </a:t>
            </a:r>
            <a:r>
              <a:rPr lang="en-US" b="1" u="sng" dirty="0"/>
              <a:t>linear</a:t>
            </a:r>
            <a:r>
              <a:rPr lang="en-US" dirty="0"/>
              <a:t> cost models</a:t>
            </a:r>
          </a:p>
          <a:p>
            <a:pPr lvl="3"/>
            <a:endParaRPr lang="en-US" dirty="0"/>
          </a:p>
          <a:p>
            <a:r>
              <a:rPr lang="en-US" dirty="0"/>
              <a:t>Two-stage review (relevance, then privilege) requires two review orders</a:t>
            </a:r>
          </a:p>
          <a:p>
            <a:pPr lvl="1"/>
            <a:r>
              <a:rPr lang="en-US" dirty="0"/>
              <a:t>Optimal privilege review order benefits from improved relevance estimates</a:t>
            </a:r>
          </a:p>
          <a:p>
            <a:pPr lvl="4"/>
            <a:endParaRPr lang="en-US" dirty="0"/>
          </a:p>
          <a:p>
            <a:r>
              <a:rPr lang="en-US" dirty="0"/>
              <a:t>Our results rely on two simulations</a:t>
            </a:r>
          </a:p>
          <a:p>
            <a:pPr lvl="1"/>
            <a:r>
              <a:rPr lang="en-US" dirty="0"/>
              <a:t>RCV1-v2 news story categories as models for relevance and privilege</a:t>
            </a:r>
          </a:p>
          <a:p>
            <a:pPr lvl="1"/>
            <a:r>
              <a:rPr lang="en-US" dirty="0"/>
              <a:t>Perfect ground truth as a model for manual annotation</a:t>
            </a:r>
          </a:p>
        </p:txBody>
      </p:sp>
      <p:sp>
        <p:nvSpPr>
          <p:cNvPr id="6" name="TextBox 5">
            <a:extLst>
              <a:ext uri="{FF2B5EF4-FFF2-40B4-BE49-F238E27FC236}">
                <a16:creationId xmlns:a16="http://schemas.microsoft.com/office/drawing/2014/main" id="{AC560B07-70CC-4BE2-953C-CDAB70FCC440}"/>
              </a:ext>
            </a:extLst>
          </p:cNvPr>
          <p:cNvSpPr txBox="1"/>
          <p:nvPr/>
        </p:nvSpPr>
        <p:spPr>
          <a:xfrm>
            <a:off x="722275" y="6296212"/>
            <a:ext cx="10194188" cy="461665"/>
          </a:xfrm>
          <a:prstGeom prst="rect">
            <a:avLst/>
          </a:prstGeom>
          <a:noFill/>
          <a:ln>
            <a:solidFill>
              <a:schemeClr val="tx1"/>
            </a:solidFill>
          </a:ln>
        </p:spPr>
        <p:txBody>
          <a:bodyPr wrap="square">
            <a:spAutoFit/>
          </a:bodyPr>
          <a:lstStyle/>
          <a:p>
            <a:r>
              <a:rPr lang="en-US" sz="1200" dirty="0"/>
              <a:t>This material is based upon work supported by the U.S. National Science Foundation under Grant Nos. 1065250 and 1618695. Any opinions, findings, and conclusions or recommendations expressed in this material are those of the authors and do not necessarily reflect the views of the National Science Foundation. </a:t>
            </a:r>
          </a:p>
        </p:txBody>
      </p:sp>
    </p:spTree>
    <p:extLst>
      <p:ext uri="{BB962C8B-B14F-4D97-AF65-F5344CB8AC3E}">
        <p14:creationId xmlns:p14="http://schemas.microsoft.com/office/powerpoint/2010/main" val="378583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4C83-2AFB-41D6-85DF-1CF045D3FF15}"/>
              </a:ext>
            </a:extLst>
          </p:cNvPr>
          <p:cNvSpPr>
            <a:spLocks noGrp="1"/>
          </p:cNvSpPr>
          <p:nvPr>
            <p:ph type="title"/>
          </p:nvPr>
        </p:nvSpPr>
        <p:spPr/>
        <p:txBody>
          <a:bodyPr/>
          <a:lstStyle/>
          <a:p>
            <a:r>
              <a:rPr lang="en-US" dirty="0"/>
              <a:t>Document Review for E-Discovery</a:t>
            </a:r>
          </a:p>
        </p:txBody>
      </p:sp>
      <p:sp>
        <p:nvSpPr>
          <p:cNvPr id="3" name="Content Placeholder 2"/>
          <p:cNvSpPr>
            <a:spLocks noGrp="1"/>
          </p:cNvSpPr>
          <p:nvPr>
            <p:ph idx="4294967295"/>
          </p:nvPr>
        </p:nvSpPr>
        <p:spPr>
          <a:xfrm>
            <a:off x="309562" y="1801813"/>
            <a:ext cx="11283950" cy="4351338"/>
          </a:xfrm>
        </p:spPr>
        <p:txBody>
          <a:bodyPr/>
          <a:lstStyle/>
          <a:p>
            <a:r>
              <a:rPr lang="en-US" sz="3600" dirty="0"/>
              <a:t>Employ a reasonable process to:</a:t>
            </a:r>
          </a:p>
          <a:p>
            <a:pPr lvl="1"/>
            <a:r>
              <a:rPr lang="en-US" sz="2800" dirty="0"/>
              <a:t>Identify documents that are </a:t>
            </a:r>
            <a:r>
              <a:rPr lang="en-US" sz="2800" u="sng" dirty="0"/>
              <a:t>relevant</a:t>
            </a:r>
            <a:r>
              <a:rPr lang="en-US" sz="2800" dirty="0"/>
              <a:t> (i.e., “responsive”) to a request</a:t>
            </a:r>
          </a:p>
          <a:p>
            <a:pPr lvl="1"/>
            <a:r>
              <a:rPr lang="en-US" sz="2800" dirty="0"/>
              <a:t>Among the relevant documents, identify those that are </a:t>
            </a:r>
            <a:r>
              <a:rPr lang="en-US" sz="2800" u="sng" dirty="0"/>
              <a:t>privileged</a:t>
            </a:r>
            <a:endParaRPr lang="en-US" sz="2800" dirty="0"/>
          </a:p>
          <a:p>
            <a:endParaRPr lang="en-US" sz="3200" dirty="0"/>
          </a:p>
          <a:p>
            <a:r>
              <a:rPr lang="en-US" sz="3200" dirty="0"/>
              <a:t>3 possible actions:</a:t>
            </a:r>
          </a:p>
          <a:p>
            <a:pPr lvl="1"/>
            <a:r>
              <a:rPr lang="en-US" sz="2800" b="1" u="sng" dirty="0"/>
              <a:t>Produce</a:t>
            </a:r>
            <a:r>
              <a:rPr lang="en-US" sz="2800" dirty="0"/>
              <a:t> (i.e., disclose) documents that are </a:t>
            </a:r>
            <a:r>
              <a:rPr lang="en-US" sz="2800" b="1" u="sng" dirty="0"/>
              <a:t>relevant and not privileged</a:t>
            </a:r>
          </a:p>
          <a:p>
            <a:pPr lvl="1"/>
            <a:r>
              <a:rPr lang="en-US" sz="2800" dirty="0"/>
              <a:t>Enter on a Privilege </a:t>
            </a:r>
            <a:r>
              <a:rPr lang="en-US" sz="2800" b="1" u="sng" dirty="0"/>
              <a:t>Log</a:t>
            </a:r>
            <a:r>
              <a:rPr lang="en-US" sz="2800" dirty="0"/>
              <a:t> documents that are </a:t>
            </a:r>
            <a:r>
              <a:rPr lang="en-US" sz="2800" b="1" u="sng" dirty="0"/>
              <a:t>relevant and privileged</a:t>
            </a:r>
            <a:endParaRPr lang="en-US" sz="2800" dirty="0"/>
          </a:p>
          <a:p>
            <a:pPr lvl="1"/>
            <a:r>
              <a:rPr lang="en-US" sz="2800" b="1" u="sng" dirty="0"/>
              <a:t>Withhold</a:t>
            </a:r>
            <a:r>
              <a:rPr lang="en-US" sz="2800" dirty="0"/>
              <a:t> documents that are </a:t>
            </a:r>
            <a:r>
              <a:rPr lang="en-US" sz="2800" b="1" u="sng" dirty="0"/>
              <a:t>not relevant</a:t>
            </a:r>
          </a:p>
        </p:txBody>
      </p:sp>
    </p:spTree>
    <p:extLst>
      <p:ext uri="{BB962C8B-B14F-4D97-AF65-F5344CB8AC3E}">
        <p14:creationId xmlns:p14="http://schemas.microsoft.com/office/powerpoint/2010/main" val="327350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69" y="151067"/>
            <a:ext cx="10515600" cy="1325563"/>
          </a:xfrm>
        </p:spPr>
        <p:txBody>
          <a:bodyPr/>
          <a:lstStyle/>
          <a:p>
            <a:r>
              <a:rPr lang="en-US" b="1" dirty="0"/>
              <a:t>Idea #1:</a:t>
            </a:r>
            <a:r>
              <a:rPr lang="en-US" dirty="0"/>
              <a:t> Finite Population Annotation</a:t>
            </a:r>
          </a:p>
        </p:txBody>
      </p:sp>
      <p:sp>
        <p:nvSpPr>
          <p:cNvPr id="29" name="Rectangle 2"/>
          <p:cNvSpPr>
            <a:spLocks noChangeArrowheads="1"/>
          </p:cNvSpPr>
          <p:nvPr/>
        </p:nvSpPr>
        <p:spPr bwMode="auto">
          <a:xfrm>
            <a:off x="2916238" y="1888454"/>
            <a:ext cx="58356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a:p>
        </p:txBody>
      </p:sp>
      <p:sp>
        <p:nvSpPr>
          <p:cNvPr id="30" name="Rectangle 3"/>
          <p:cNvSpPr>
            <a:spLocks noChangeArrowheads="1"/>
          </p:cNvSpPr>
          <p:nvPr/>
        </p:nvSpPr>
        <p:spPr bwMode="auto">
          <a:xfrm>
            <a:off x="4165816" y="2758696"/>
            <a:ext cx="3832225"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a:p>
        </p:txBody>
      </p:sp>
      <p:sp>
        <p:nvSpPr>
          <p:cNvPr id="31" name="Rectangle 4"/>
          <p:cNvSpPr>
            <a:spLocks noChangeArrowheads="1"/>
          </p:cNvSpPr>
          <p:nvPr/>
        </p:nvSpPr>
        <p:spPr bwMode="auto">
          <a:xfrm>
            <a:off x="5124623" y="3036606"/>
            <a:ext cx="347662" cy="4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a:p>
        </p:txBody>
      </p:sp>
      <p:sp>
        <p:nvSpPr>
          <p:cNvPr id="34" name="Freeform 9"/>
          <p:cNvSpPr>
            <a:spLocks noChangeArrowheads="1"/>
          </p:cNvSpPr>
          <p:nvPr/>
        </p:nvSpPr>
        <p:spPr bwMode="auto">
          <a:xfrm>
            <a:off x="5559598" y="2574532"/>
            <a:ext cx="87312" cy="692150"/>
          </a:xfrm>
          <a:custGeom>
            <a:avLst/>
            <a:gdLst>
              <a:gd name="T0" fmla="*/ 2147483647 w 45"/>
              <a:gd name="T1" fmla="*/ 2147483647 h 680"/>
              <a:gd name="T2" fmla="*/ 2147483647 w 45"/>
              <a:gd name="T3" fmla="*/ 2147483647 h 680"/>
              <a:gd name="T4" fmla="*/ 2147483647 w 45"/>
              <a:gd name="T5" fmla="*/ 2147483647 h 680"/>
              <a:gd name="T6" fmla="*/ 0 w 45"/>
              <a:gd name="T7" fmla="*/ 0 h 680"/>
              <a:gd name="T8" fmla="*/ 2147483647 w 45"/>
              <a:gd name="T9" fmla="*/ 2147483647 h 680"/>
              <a:gd name="T10" fmla="*/ 0 60000 65536"/>
              <a:gd name="T11" fmla="*/ 0 60000 65536"/>
              <a:gd name="T12" fmla="*/ 0 60000 65536"/>
              <a:gd name="T13" fmla="*/ 0 60000 65536"/>
              <a:gd name="T14" fmla="*/ 0 60000 65536"/>
              <a:gd name="T15" fmla="*/ 0 w 45"/>
              <a:gd name="T16" fmla="*/ 0 h 680"/>
              <a:gd name="T17" fmla="*/ 45 w 45"/>
              <a:gd name="T18" fmla="*/ 680 h 680"/>
            </a:gdLst>
            <a:ahLst/>
            <a:cxnLst>
              <a:cxn ang="T10">
                <a:pos x="T0" y="T1"/>
              </a:cxn>
              <a:cxn ang="T11">
                <a:pos x="T2" y="T3"/>
              </a:cxn>
              <a:cxn ang="T12">
                <a:pos x="T4" y="T5"/>
              </a:cxn>
              <a:cxn ang="T13">
                <a:pos x="T6" y="T7"/>
              </a:cxn>
              <a:cxn ang="T14">
                <a:pos x="T8" y="T9"/>
              </a:cxn>
            </a:cxnLst>
            <a:rect l="T15" t="T16" r="T17" b="T18"/>
            <a:pathLst>
              <a:path w="45" h="680">
                <a:moveTo>
                  <a:pt x="45" y="634"/>
                </a:moveTo>
                <a:lnTo>
                  <a:pt x="45" y="680"/>
                </a:lnTo>
                <a:lnTo>
                  <a:pt x="0" y="0"/>
                </a:lnTo>
                <a:lnTo>
                  <a:pt x="45" y="63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41" name="Text Box 19"/>
          <p:cNvSpPr txBox="1">
            <a:spLocks noChangeArrowheads="1"/>
          </p:cNvSpPr>
          <p:nvPr/>
        </p:nvSpPr>
        <p:spPr bwMode="auto">
          <a:xfrm>
            <a:off x="3840391" y="498118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48" name="Text Box 26"/>
          <p:cNvSpPr txBox="1">
            <a:spLocks noChangeArrowheads="1"/>
          </p:cNvSpPr>
          <p:nvPr/>
        </p:nvSpPr>
        <p:spPr bwMode="auto">
          <a:xfrm>
            <a:off x="1554335" y="2466586"/>
            <a:ext cx="1295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9" name="Freeform 17"/>
          <p:cNvSpPr>
            <a:spLocks/>
          </p:cNvSpPr>
          <p:nvPr/>
        </p:nvSpPr>
        <p:spPr bwMode="auto">
          <a:xfrm>
            <a:off x="3192809" y="3457182"/>
            <a:ext cx="5524326" cy="2324240"/>
          </a:xfrm>
          <a:custGeom>
            <a:avLst/>
            <a:gdLst>
              <a:gd name="T0" fmla="*/ 0 w 3168"/>
              <a:gd name="T1" fmla="*/ 2147483647 h 1344"/>
              <a:gd name="T2" fmla="*/ 2147483647 w 3168"/>
              <a:gd name="T3" fmla="*/ 2147483647 h 1344"/>
              <a:gd name="T4" fmla="*/ 2147483647 w 3168"/>
              <a:gd name="T5" fmla="*/ 2147483647 h 1344"/>
              <a:gd name="T6" fmla="*/ 2147483647 w 3168"/>
              <a:gd name="T7" fmla="*/ 0 h 1344"/>
              <a:gd name="T8" fmla="*/ 0 60000 65536"/>
              <a:gd name="T9" fmla="*/ 0 60000 65536"/>
              <a:gd name="T10" fmla="*/ 0 60000 65536"/>
              <a:gd name="T11" fmla="*/ 0 60000 65536"/>
              <a:gd name="T12" fmla="*/ 0 w 3168"/>
              <a:gd name="T13" fmla="*/ 0 h 1344"/>
              <a:gd name="T14" fmla="*/ 3168 w 3168"/>
              <a:gd name="T15" fmla="*/ 1344 h 1344"/>
            </a:gdLst>
            <a:ahLst/>
            <a:cxnLst>
              <a:cxn ang="T8">
                <a:pos x="T0" y="T1"/>
              </a:cxn>
              <a:cxn ang="T9">
                <a:pos x="T2" y="T3"/>
              </a:cxn>
              <a:cxn ang="T10">
                <a:pos x="T4" y="T5"/>
              </a:cxn>
              <a:cxn ang="T11">
                <a:pos x="T6" y="T7"/>
              </a:cxn>
            </a:cxnLst>
            <a:rect l="T12" t="T13" r="T14" b="T15"/>
            <a:pathLst>
              <a:path w="3168" h="1344">
                <a:moveTo>
                  <a:pt x="0" y="1344"/>
                </a:moveTo>
                <a:cubicBezTo>
                  <a:pt x="112" y="1200"/>
                  <a:pt x="224" y="1056"/>
                  <a:pt x="432" y="912"/>
                </a:cubicBezTo>
                <a:cubicBezTo>
                  <a:pt x="640" y="768"/>
                  <a:pt x="792" y="632"/>
                  <a:pt x="1248" y="480"/>
                </a:cubicBezTo>
                <a:cubicBezTo>
                  <a:pt x="1704" y="328"/>
                  <a:pt x="2872" y="80"/>
                  <a:pt x="3168" y="0"/>
                </a:cubicBezTo>
              </a:path>
            </a:pathLst>
          </a:custGeom>
          <a:noFill/>
          <a:ln w="381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 name="Text Box 29"/>
          <p:cNvSpPr txBox="1">
            <a:spLocks noChangeArrowheads="1"/>
          </p:cNvSpPr>
          <p:nvPr/>
        </p:nvSpPr>
        <p:spPr bwMode="auto">
          <a:xfrm>
            <a:off x="8767273" y="3246138"/>
            <a:ext cx="17748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Manual Review</a:t>
            </a:r>
          </a:p>
        </p:txBody>
      </p:sp>
      <p:sp>
        <p:nvSpPr>
          <p:cNvPr id="23" name="Line 30"/>
          <p:cNvSpPr>
            <a:spLocks noChangeShapeType="1"/>
          </p:cNvSpPr>
          <p:nvPr/>
        </p:nvSpPr>
        <p:spPr bwMode="auto">
          <a:xfrm>
            <a:off x="3687935" y="3930342"/>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 name="TextBox 23"/>
          <p:cNvSpPr txBox="1"/>
          <p:nvPr/>
        </p:nvSpPr>
        <p:spPr>
          <a:xfrm>
            <a:off x="3519660" y="4020702"/>
            <a:ext cx="327334" cy="769441"/>
          </a:xfrm>
          <a:prstGeom prst="rect">
            <a:avLst/>
          </a:prstGeom>
          <a:noFill/>
        </p:spPr>
        <p:txBody>
          <a:bodyPr wrap="none" rtlCol="0">
            <a:spAutoFit/>
          </a:bodyPr>
          <a:lstStyle/>
          <a:p>
            <a:r>
              <a:rPr lang="en-US" sz="4400" dirty="0">
                <a:solidFill>
                  <a:srgbClr val="FF0000"/>
                </a:solidFill>
              </a:rPr>
              <a:t>.</a:t>
            </a:r>
          </a:p>
        </p:txBody>
      </p:sp>
      <p:sp>
        <p:nvSpPr>
          <p:cNvPr id="25" name="Rectangle 10"/>
          <p:cNvSpPr>
            <a:spLocks noChangeArrowheads="1"/>
          </p:cNvSpPr>
          <p:nvPr/>
        </p:nvSpPr>
        <p:spPr bwMode="auto">
          <a:xfrm>
            <a:off x="2857754" y="5703022"/>
            <a:ext cx="6506231" cy="609600"/>
          </a:xfrm>
          <a:prstGeom prst="rect">
            <a:avLst/>
          </a:prstGeom>
          <a:noFill/>
          <a:ln>
            <a:noFill/>
          </a:ln>
        </p:spPr>
        <p:txBody>
          <a:bodyPr lIns="25401" tIns="25401" rIns="25401" bIns="25401" anchor="ctr"/>
          <a:lstStyle/>
          <a:p>
            <a:pPr algn="ctr" defTabSz="455613" eaLnBrk="0" hangingPunct="0"/>
            <a:r>
              <a:rPr lang="en-GB" sz="2000" b="1" dirty="0"/>
              <a:t>Manual Effort</a:t>
            </a:r>
          </a:p>
        </p:txBody>
      </p:sp>
      <p:cxnSp>
        <p:nvCxnSpPr>
          <p:cNvPr id="27" name="Straight Arrow Connector 26"/>
          <p:cNvCxnSpPr/>
          <p:nvPr/>
        </p:nvCxnSpPr>
        <p:spPr>
          <a:xfrm>
            <a:off x="3177132" y="5781422"/>
            <a:ext cx="5810581"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177131" y="2436420"/>
            <a:ext cx="0" cy="334500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1" name="Text Box 27"/>
          <p:cNvSpPr txBox="1">
            <a:spLocks noChangeArrowheads="1"/>
          </p:cNvSpPr>
          <p:nvPr/>
        </p:nvSpPr>
        <p:spPr bwMode="auto">
          <a:xfrm>
            <a:off x="1563443" y="3380351"/>
            <a:ext cx="1676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p>
          <a:p>
            <a:pPr algn="ctr" eaLnBrk="1" hangingPunct="1"/>
            <a:r>
              <a:rPr lang="en-US" sz="2000" b="1" dirty="0"/>
              <a:t>Quality</a:t>
            </a:r>
          </a:p>
        </p:txBody>
      </p:sp>
      <p:sp>
        <p:nvSpPr>
          <p:cNvPr id="22" name="Text Box 29"/>
          <p:cNvSpPr txBox="1">
            <a:spLocks noChangeArrowheads="1"/>
          </p:cNvSpPr>
          <p:nvPr/>
        </p:nvSpPr>
        <p:spPr bwMode="auto">
          <a:xfrm>
            <a:off x="3269256" y="3219040"/>
            <a:ext cx="12747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Automatic </a:t>
            </a:r>
          </a:p>
          <a:p>
            <a:pPr eaLnBrk="1" hangingPunct="1"/>
            <a:r>
              <a:rPr lang="en-US" dirty="0"/>
              <a:t>Classifier</a:t>
            </a:r>
          </a:p>
        </p:txBody>
      </p:sp>
      <p:sp>
        <p:nvSpPr>
          <p:cNvPr id="33" name="Oval 32"/>
          <p:cNvSpPr/>
          <p:nvPr/>
        </p:nvSpPr>
        <p:spPr>
          <a:xfrm>
            <a:off x="3504471" y="4376313"/>
            <a:ext cx="357711" cy="37361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53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36" y="144268"/>
            <a:ext cx="10515600" cy="1325563"/>
          </a:xfrm>
        </p:spPr>
        <p:txBody>
          <a:bodyPr/>
          <a:lstStyle/>
          <a:p>
            <a:r>
              <a:rPr lang="en-US" b="1" dirty="0"/>
              <a:t>Idea #1:</a:t>
            </a:r>
            <a:r>
              <a:rPr lang="en-US" dirty="0"/>
              <a:t> Finite Population Annotation</a:t>
            </a:r>
          </a:p>
        </p:txBody>
      </p:sp>
      <p:sp>
        <p:nvSpPr>
          <p:cNvPr id="29" name="Rectangle 2"/>
          <p:cNvSpPr>
            <a:spLocks noChangeArrowheads="1"/>
          </p:cNvSpPr>
          <p:nvPr/>
        </p:nvSpPr>
        <p:spPr bwMode="auto">
          <a:xfrm>
            <a:off x="2955240" y="1084127"/>
            <a:ext cx="58356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a:p>
        </p:txBody>
      </p:sp>
      <p:sp>
        <p:nvSpPr>
          <p:cNvPr id="30" name="Rectangle 3"/>
          <p:cNvSpPr>
            <a:spLocks noChangeArrowheads="1"/>
          </p:cNvSpPr>
          <p:nvPr/>
        </p:nvSpPr>
        <p:spPr bwMode="auto">
          <a:xfrm>
            <a:off x="4174483" y="2767363"/>
            <a:ext cx="3832225"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a:p>
        </p:txBody>
      </p:sp>
      <p:sp>
        <p:nvSpPr>
          <p:cNvPr id="31" name="Rectangle 4"/>
          <p:cNvSpPr>
            <a:spLocks noChangeArrowheads="1"/>
          </p:cNvSpPr>
          <p:nvPr/>
        </p:nvSpPr>
        <p:spPr bwMode="auto">
          <a:xfrm>
            <a:off x="5133290" y="3045273"/>
            <a:ext cx="347662" cy="4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a:p>
        </p:txBody>
      </p:sp>
      <p:sp>
        <p:nvSpPr>
          <p:cNvPr id="34" name="Freeform 9"/>
          <p:cNvSpPr>
            <a:spLocks noChangeArrowheads="1"/>
          </p:cNvSpPr>
          <p:nvPr/>
        </p:nvSpPr>
        <p:spPr bwMode="auto">
          <a:xfrm>
            <a:off x="5568265" y="2583199"/>
            <a:ext cx="87312" cy="692150"/>
          </a:xfrm>
          <a:custGeom>
            <a:avLst/>
            <a:gdLst>
              <a:gd name="T0" fmla="*/ 2147483647 w 45"/>
              <a:gd name="T1" fmla="*/ 2147483647 h 680"/>
              <a:gd name="T2" fmla="*/ 2147483647 w 45"/>
              <a:gd name="T3" fmla="*/ 2147483647 h 680"/>
              <a:gd name="T4" fmla="*/ 2147483647 w 45"/>
              <a:gd name="T5" fmla="*/ 2147483647 h 680"/>
              <a:gd name="T6" fmla="*/ 0 w 45"/>
              <a:gd name="T7" fmla="*/ 0 h 680"/>
              <a:gd name="T8" fmla="*/ 2147483647 w 45"/>
              <a:gd name="T9" fmla="*/ 2147483647 h 680"/>
              <a:gd name="T10" fmla="*/ 0 60000 65536"/>
              <a:gd name="T11" fmla="*/ 0 60000 65536"/>
              <a:gd name="T12" fmla="*/ 0 60000 65536"/>
              <a:gd name="T13" fmla="*/ 0 60000 65536"/>
              <a:gd name="T14" fmla="*/ 0 60000 65536"/>
              <a:gd name="T15" fmla="*/ 0 w 45"/>
              <a:gd name="T16" fmla="*/ 0 h 680"/>
              <a:gd name="T17" fmla="*/ 45 w 45"/>
              <a:gd name="T18" fmla="*/ 680 h 680"/>
            </a:gdLst>
            <a:ahLst/>
            <a:cxnLst>
              <a:cxn ang="T10">
                <a:pos x="T0" y="T1"/>
              </a:cxn>
              <a:cxn ang="T11">
                <a:pos x="T2" y="T3"/>
              </a:cxn>
              <a:cxn ang="T12">
                <a:pos x="T4" y="T5"/>
              </a:cxn>
              <a:cxn ang="T13">
                <a:pos x="T6" y="T7"/>
              </a:cxn>
              <a:cxn ang="T14">
                <a:pos x="T8" y="T9"/>
              </a:cxn>
            </a:cxnLst>
            <a:rect l="T15" t="T16" r="T17" b="T18"/>
            <a:pathLst>
              <a:path w="45" h="680">
                <a:moveTo>
                  <a:pt x="45" y="634"/>
                </a:moveTo>
                <a:lnTo>
                  <a:pt x="45" y="680"/>
                </a:lnTo>
                <a:lnTo>
                  <a:pt x="0" y="0"/>
                </a:lnTo>
                <a:lnTo>
                  <a:pt x="45" y="63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41" name="Text Box 19"/>
          <p:cNvSpPr txBox="1">
            <a:spLocks noChangeArrowheads="1"/>
          </p:cNvSpPr>
          <p:nvPr/>
        </p:nvSpPr>
        <p:spPr bwMode="auto">
          <a:xfrm>
            <a:off x="3849058" y="4989850"/>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48" name="Text Box 26"/>
          <p:cNvSpPr txBox="1">
            <a:spLocks noChangeArrowheads="1"/>
          </p:cNvSpPr>
          <p:nvPr/>
        </p:nvSpPr>
        <p:spPr bwMode="auto">
          <a:xfrm>
            <a:off x="1563002" y="2475253"/>
            <a:ext cx="1295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9" name="Freeform 17"/>
          <p:cNvSpPr>
            <a:spLocks/>
          </p:cNvSpPr>
          <p:nvPr/>
        </p:nvSpPr>
        <p:spPr bwMode="auto">
          <a:xfrm>
            <a:off x="3201476" y="3465849"/>
            <a:ext cx="5524326" cy="2324240"/>
          </a:xfrm>
          <a:custGeom>
            <a:avLst/>
            <a:gdLst>
              <a:gd name="T0" fmla="*/ 0 w 3168"/>
              <a:gd name="T1" fmla="*/ 2147483647 h 1344"/>
              <a:gd name="T2" fmla="*/ 2147483647 w 3168"/>
              <a:gd name="T3" fmla="*/ 2147483647 h 1344"/>
              <a:gd name="T4" fmla="*/ 2147483647 w 3168"/>
              <a:gd name="T5" fmla="*/ 2147483647 h 1344"/>
              <a:gd name="T6" fmla="*/ 2147483647 w 3168"/>
              <a:gd name="T7" fmla="*/ 0 h 1344"/>
              <a:gd name="T8" fmla="*/ 0 60000 65536"/>
              <a:gd name="T9" fmla="*/ 0 60000 65536"/>
              <a:gd name="T10" fmla="*/ 0 60000 65536"/>
              <a:gd name="T11" fmla="*/ 0 60000 65536"/>
              <a:gd name="T12" fmla="*/ 0 w 3168"/>
              <a:gd name="T13" fmla="*/ 0 h 1344"/>
              <a:gd name="T14" fmla="*/ 3168 w 3168"/>
              <a:gd name="T15" fmla="*/ 1344 h 1344"/>
            </a:gdLst>
            <a:ahLst/>
            <a:cxnLst>
              <a:cxn ang="T8">
                <a:pos x="T0" y="T1"/>
              </a:cxn>
              <a:cxn ang="T9">
                <a:pos x="T2" y="T3"/>
              </a:cxn>
              <a:cxn ang="T10">
                <a:pos x="T4" y="T5"/>
              </a:cxn>
              <a:cxn ang="T11">
                <a:pos x="T6" y="T7"/>
              </a:cxn>
            </a:cxnLst>
            <a:rect l="T12" t="T13" r="T14" b="T15"/>
            <a:pathLst>
              <a:path w="3168" h="1344">
                <a:moveTo>
                  <a:pt x="0" y="1344"/>
                </a:moveTo>
                <a:cubicBezTo>
                  <a:pt x="112" y="1200"/>
                  <a:pt x="224" y="1056"/>
                  <a:pt x="432" y="912"/>
                </a:cubicBezTo>
                <a:cubicBezTo>
                  <a:pt x="640" y="768"/>
                  <a:pt x="792" y="632"/>
                  <a:pt x="1248" y="480"/>
                </a:cubicBezTo>
                <a:cubicBezTo>
                  <a:pt x="1704" y="328"/>
                  <a:pt x="2872" y="80"/>
                  <a:pt x="3168" y="0"/>
                </a:cubicBezTo>
              </a:path>
            </a:pathLst>
          </a:custGeom>
          <a:noFill/>
          <a:ln w="381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 name="Text Box 29"/>
          <p:cNvSpPr txBox="1">
            <a:spLocks noChangeArrowheads="1"/>
          </p:cNvSpPr>
          <p:nvPr/>
        </p:nvSpPr>
        <p:spPr bwMode="auto">
          <a:xfrm>
            <a:off x="8462380" y="3458645"/>
            <a:ext cx="17748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Manual Review</a:t>
            </a:r>
          </a:p>
        </p:txBody>
      </p:sp>
      <p:sp>
        <p:nvSpPr>
          <p:cNvPr id="21" name="Freeform 5"/>
          <p:cNvSpPr>
            <a:spLocks noChangeArrowheads="1"/>
          </p:cNvSpPr>
          <p:nvPr/>
        </p:nvSpPr>
        <p:spPr bwMode="auto">
          <a:xfrm rot="19740000">
            <a:off x="3104386" y="2592604"/>
            <a:ext cx="5930900" cy="557213"/>
          </a:xfrm>
          <a:custGeom>
            <a:avLst/>
            <a:gdLst>
              <a:gd name="T0" fmla="*/ 2147483647 w 3010"/>
              <a:gd name="T1" fmla="*/ 2147483647 h 548"/>
              <a:gd name="T2" fmla="*/ 2147483647 w 3010"/>
              <a:gd name="T3" fmla="*/ 2147483647 h 548"/>
              <a:gd name="T4" fmla="*/ 2147483647 w 3010"/>
              <a:gd name="T5" fmla="*/ 2147483647 h 548"/>
              <a:gd name="T6" fmla="*/ 2147483647 w 3010"/>
              <a:gd name="T7" fmla="*/ 2147483647 h 548"/>
              <a:gd name="T8" fmla="*/ 2147483647 w 3010"/>
              <a:gd name="T9" fmla="*/ 2147483647 h 548"/>
              <a:gd name="T10" fmla="*/ 2147483647 w 3010"/>
              <a:gd name="T11" fmla="*/ 2147483647 h 548"/>
              <a:gd name="T12" fmla="*/ 2147483647 w 3010"/>
              <a:gd name="T13" fmla="*/ 2147483647 h 548"/>
              <a:gd name="T14" fmla="*/ 2147483647 w 3010"/>
              <a:gd name="T15" fmla="*/ 2147483647 h 548"/>
              <a:gd name="T16" fmla="*/ 2147483647 w 3010"/>
              <a:gd name="T17" fmla="*/ 2147483647 h 548"/>
              <a:gd name="T18" fmla="*/ 2147483647 w 3010"/>
              <a:gd name="T19" fmla="*/ 2147483647 h 548"/>
              <a:gd name="T20" fmla="*/ 2147483647 w 3010"/>
              <a:gd name="T21" fmla="*/ 2147483647 h 548"/>
              <a:gd name="T22" fmla="*/ 2147483647 w 3010"/>
              <a:gd name="T23" fmla="*/ 2147483647 h 548"/>
              <a:gd name="T24" fmla="*/ 2147483647 w 3010"/>
              <a:gd name="T25" fmla="*/ 2147483647 h 548"/>
              <a:gd name="T26" fmla="*/ 2147483647 w 3010"/>
              <a:gd name="T27" fmla="*/ 2147483647 h 548"/>
              <a:gd name="T28" fmla="*/ 2147483647 w 3010"/>
              <a:gd name="T29" fmla="*/ 2147483647 h 548"/>
              <a:gd name="T30" fmla="*/ 2147483647 w 3010"/>
              <a:gd name="T31" fmla="*/ 2147483647 h 548"/>
              <a:gd name="T32" fmla="*/ 2147483647 w 3010"/>
              <a:gd name="T33" fmla="*/ 2147483647 h 548"/>
              <a:gd name="T34" fmla="*/ 2147483647 w 3010"/>
              <a:gd name="T35" fmla="*/ 2147483647 h 548"/>
              <a:gd name="T36" fmla="*/ 2147483647 w 3010"/>
              <a:gd name="T37" fmla="*/ 2147483647 h 548"/>
              <a:gd name="T38" fmla="*/ 2147483647 w 3010"/>
              <a:gd name="T39" fmla="*/ 2147483647 h 548"/>
              <a:gd name="T40" fmla="*/ 2147483647 w 3010"/>
              <a:gd name="T41" fmla="*/ 2147483647 h 548"/>
              <a:gd name="T42" fmla="*/ 2147483647 w 3010"/>
              <a:gd name="T43" fmla="*/ 0 h 548"/>
              <a:gd name="T44" fmla="*/ 2147483647 w 3010"/>
              <a:gd name="T45" fmla="*/ 0 h 548"/>
              <a:gd name="T46" fmla="*/ 2147483647 w 3010"/>
              <a:gd name="T47" fmla="*/ 2147483647 h 548"/>
              <a:gd name="T48" fmla="*/ 2147483647 w 3010"/>
              <a:gd name="T49" fmla="*/ 2147483647 h 548"/>
              <a:gd name="T50" fmla="*/ 2147483647 w 3010"/>
              <a:gd name="T51" fmla="*/ 2147483647 h 548"/>
              <a:gd name="T52" fmla="*/ 2147483647 w 3010"/>
              <a:gd name="T53" fmla="*/ 2147483647 h 548"/>
              <a:gd name="T54" fmla="*/ 2147483647 w 3010"/>
              <a:gd name="T55" fmla="*/ 2147483647 h 548"/>
              <a:gd name="T56" fmla="*/ 2147483647 w 3010"/>
              <a:gd name="T57" fmla="*/ 2147483647 h 548"/>
              <a:gd name="T58" fmla="*/ 2147483647 w 3010"/>
              <a:gd name="T59" fmla="*/ 2147483647 h 548"/>
              <a:gd name="T60" fmla="*/ 2147483647 w 3010"/>
              <a:gd name="T61" fmla="*/ 2147483647 h 548"/>
              <a:gd name="T62" fmla="*/ 2147483647 w 3010"/>
              <a:gd name="T63" fmla="*/ 2147483647 h 548"/>
              <a:gd name="T64" fmla="*/ 2147483647 w 3010"/>
              <a:gd name="T65" fmla="*/ 2147483647 h 548"/>
              <a:gd name="T66" fmla="*/ 2147483647 w 3010"/>
              <a:gd name="T67" fmla="*/ 2147483647 h 548"/>
              <a:gd name="T68" fmla="*/ 2147483647 w 3010"/>
              <a:gd name="T69" fmla="*/ 2147483647 h 548"/>
              <a:gd name="T70" fmla="*/ 2147483647 w 3010"/>
              <a:gd name="T71" fmla="*/ 2147483647 h 548"/>
              <a:gd name="T72" fmla="*/ 2147483647 w 3010"/>
              <a:gd name="T73" fmla="*/ 2147483647 h 548"/>
              <a:gd name="T74" fmla="*/ 2147483647 w 3010"/>
              <a:gd name="T75" fmla="*/ 2147483647 h 548"/>
              <a:gd name="T76" fmla="*/ 2147483647 w 3010"/>
              <a:gd name="T77" fmla="*/ 2147483647 h 548"/>
              <a:gd name="T78" fmla="*/ 2147483647 w 3010"/>
              <a:gd name="T79" fmla="*/ 2147483647 h 548"/>
              <a:gd name="T80" fmla="*/ 2147483647 w 3010"/>
              <a:gd name="T81" fmla="*/ 2147483647 h 548"/>
              <a:gd name="T82" fmla="*/ 2147483647 w 3010"/>
              <a:gd name="T83" fmla="*/ 2147483647 h 548"/>
              <a:gd name="T84" fmla="*/ 2147483647 w 3010"/>
              <a:gd name="T85" fmla="*/ 2147483647 h 548"/>
              <a:gd name="T86" fmla="*/ 2147483647 w 3010"/>
              <a:gd name="T87" fmla="*/ 2147483647 h 5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10"/>
              <a:gd name="T133" fmla="*/ 0 h 548"/>
              <a:gd name="T134" fmla="*/ 3010 w 3010"/>
              <a:gd name="T135" fmla="*/ 548 h 5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10" h="548">
                <a:moveTo>
                  <a:pt x="14" y="525"/>
                </a:moveTo>
                <a:lnTo>
                  <a:pt x="29" y="502"/>
                </a:lnTo>
                <a:lnTo>
                  <a:pt x="44" y="480"/>
                </a:lnTo>
                <a:lnTo>
                  <a:pt x="61" y="458"/>
                </a:lnTo>
                <a:lnTo>
                  <a:pt x="78" y="436"/>
                </a:lnTo>
                <a:lnTo>
                  <a:pt x="95" y="415"/>
                </a:lnTo>
                <a:lnTo>
                  <a:pt x="114" y="395"/>
                </a:lnTo>
                <a:lnTo>
                  <a:pt x="133" y="375"/>
                </a:lnTo>
                <a:lnTo>
                  <a:pt x="152" y="355"/>
                </a:lnTo>
                <a:lnTo>
                  <a:pt x="173" y="336"/>
                </a:lnTo>
                <a:lnTo>
                  <a:pt x="194" y="317"/>
                </a:lnTo>
                <a:lnTo>
                  <a:pt x="215" y="299"/>
                </a:lnTo>
                <a:lnTo>
                  <a:pt x="237" y="282"/>
                </a:lnTo>
                <a:lnTo>
                  <a:pt x="260" y="264"/>
                </a:lnTo>
                <a:lnTo>
                  <a:pt x="284" y="248"/>
                </a:lnTo>
                <a:lnTo>
                  <a:pt x="308" y="231"/>
                </a:lnTo>
                <a:lnTo>
                  <a:pt x="332" y="216"/>
                </a:lnTo>
                <a:lnTo>
                  <a:pt x="357" y="201"/>
                </a:lnTo>
                <a:lnTo>
                  <a:pt x="383" y="186"/>
                </a:lnTo>
                <a:lnTo>
                  <a:pt x="409" y="172"/>
                </a:lnTo>
                <a:lnTo>
                  <a:pt x="436" y="158"/>
                </a:lnTo>
                <a:lnTo>
                  <a:pt x="464" y="145"/>
                </a:lnTo>
                <a:lnTo>
                  <a:pt x="492" y="133"/>
                </a:lnTo>
                <a:lnTo>
                  <a:pt x="520" y="121"/>
                </a:lnTo>
                <a:lnTo>
                  <a:pt x="549" y="109"/>
                </a:lnTo>
                <a:lnTo>
                  <a:pt x="579" y="98"/>
                </a:lnTo>
                <a:lnTo>
                  <a:pt x="609" y="88"/>
                </a:lnTo>
                <a:lnTo>
                  <a:pt x="640" y="78"/>
                </a:lnTo>
                <a:lnTo>
                  <a:pt x="671" y="69"/>
                </a:lnTo>
                <a:lnTo>
                  <a:pt x="703" y="60"/>
                </a:lnTo>
                <a:lnTo>
                  <a:pt x="735" y="52"/>
                </a:lnTo>
                <a:lnTo>
                  <a:pt x="767" y="45"/>
                </a:lnTo>
                <a:lnTo>
                  <a:pt x="800" y="38"/>
                </a:lnTo>
                <a:lnTo>
                  <a:pt x="833" y="32"/>
                </a:lnTo>
                <a:lnTo>
                  <a:pt x="867" y="26"/>
                </a:lnTo>
                <a:lnTo>
                  <a:pt x="902" y="21"/>
                </a:lnTo>
                <a:lnTo>
                  <a:pt x="936" y="16"/>
                </a:lnTo>
                <a:lnTo>
                  <a:pt x="971" y="12"/>
                </a:lnTo>
                <a:lnTo>
                  <a:pt x="1007" y="8"/>
                </a:lnTo>
                <a:lnTo>
                  <a:pt x="1043" y="5"/>
                </a:lnTo>
                <a:lnTo>
                  <a:pt x="1079" y="3"/>
                </a:lnTo>
                <a:lnTo>
                  <a:pt x="1115" y="1"/>
                </a:lnTo>
                <a:lnTo>
                  <a:pt x="1152" y="0"/>
                </a:lnTo>
                <a:lnTo>
                  <a:pt x="1190" y="0"/>
                </a:lnTo>
                <a:lnTo>
                  <a:pt x="1227" y="0"/>
                </a:lnTo>
                <a:lnTo>
                  <a:pt x="1265" y="0"/>
                </a:lnTo>
                <a:lnTo>
                  <a:pt x="1303" y="1"/>
                </a:lnTo>
                <a:lnTo>
                  <a:pt x="1342" y="3"/>
                </a:lnTo>
                <a:lnTo>
                  <a:pt x="1380" y="5"/>
                </a:lnTo>
                <a:lnTo>
                  <a:pt x="1419" y="8"/>
                </a:lnTo>
                <a:lnTo>
                  <a:pt x="1459" y="12"/>
                </a:lnTo>
                <a:lnTo>
                  <a:pt x="1498" y="16"/>
                </a:lnTo>
                <a:lnTo>
                  <a:pt x="1538" y="21"/>
                </a:lnTo>
                <a:lnTo>
                  <a:pt x="1578" y="26"/>
                </a:lnTo>
                <a:lnTo>
                  <a:pt x="1618" y="32"/>
                </a:lnTo>
                <a:lnTo>
                  <a:pt x="1658" y="38"/>
                </a:lnTo>
                <a:lnTo>
                  <a:pt x="1699" y="45"/>
                </a:lnTo>
                <a:lnTo>
                  <a:pt x="1739" y="52"/>
                </a:lnTo>
                <a:lnTo>
                  <a:pt x="1780" y="60"/>
                </a:lnTo>
                <a:lnTo>
                  <a:pt x="1821" y="69"/>
                </a:lnTo>
                <a:lnTo>
                  <a:pt x="1862" y="78"/>
                </a:lnTo>
                <a:lnTo>
                  <a:pt x="1903" y="88"/>
                </a:lnTo>
                <a:lnTo>
                  <a:pt x="1945" y="98"/>
                </a:lnTo>
                <a:lnTo>
                  <a:pt x="1986" y="109"/>
                </a:lnTo>
                <a:lnTo>
                  <a:pt x="2027" y="121"/>
                </a:lnTo>
                <a:lnTo>
                  <a:pt x="2069" y="133"/>
                </a:lnTo>
                <a:lnTo>
                  <a:pt x="2110" y="145"/>
                </a:lnTo>
                <a:lnTo>
                  <a:pt x="2152" y="158"/>
                </a:lnTo>
                <a:lnTo>
                  <a:pt x="2193" y="172"/>
                </a:lnTo>
                <a:lnTo>
                  <a:pt x="2235" y="186"/>
                </a:lnTo>
                <a:lnTo>
                  <a:pt x="2277" y="201"/>
                </a:lnTo>
                <a:lnTo>
                  <a:pt x="2318" y="216"/>
                </a:lnTo>
                <a:lnTo>
                  <a:pt x="2360" y="231"/>
                </a:lnTo>
                <a:lnTo>
                  <a:pt x="2401" y="248"/>
                </a:lnTo>
                <a:lnTo>
                  <a:pt x="2443" y="264"/>
                </a:lnTo>
                <a:lnTo>
                  <a:pt x="2484" y="282"/>
                </a:lnTo>
                <a:lnTo>
                  <a:pt x="2525" y="299"/>
                </a:lnTo>
                <a:lnTo>
                  <a:pt x="2567" y="317"/>
                </a:lnTo>
                <a:lnTo>
                  <a:pt x="2608" y="336"/>
                </a:lnTo>
                <a:lnTo>
                  <a:pt x="2649" y="355"/>
                </a:lnTo>
                <a:lnTo>
                  <a:pt x="2689" y="375"/>
                </a:lnTo>
                <a:lnTo>
                  <a:pt x="2730" y="395"/>
                </a:lnTo>
                <a:lnTo>
                  <a:pt x="2771" y="415"/>
                </a:lnTo>
                <a:lnTo>
                  <a:pt x="2811" y="436"/>
                </a:lnTo>
                <a:lnTo>
                  <a:pt x="2851" y="458"/>
                </a:lnTo>
                <a:lnTo>
                  <a:pt x="2891" y="480"/>
                </a:lnTo>
                <a:lnTo>
                  <a:pt x="2931" y="502"/>
                </a:lnTo>
                <a:lnTo>
                  <a:pt x="2970" y="525"/>
                </a:lnTo>
                <a:lnTo>
                  <a:pt x="3010" y="548"/>
                </a:lnTo>
              </a:path>
            </a:pathLst>
          </a:custGeom>
          <a:noFill/>
          <a:ln w="38100" cmpd="sng">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 name="Text Box 29"/>
          <p:cNvSpPr txBox="1">
            <a:spLocks noChangeArrowheads="1"/>
          </p:cNvSpPr>
          <p:nvPr/>
        </p:nvSpPr>
        <p:spPr bwMode="auto">
          <a:xfrm>
            <a:off x="8790890" y="1293571"/>
            <a:ext cx="22339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Semi-Automated Classification</a:t>
            </a:r>
          </a:p>
        </p:txBody>
      </p:sp>
      <p:sp>
        <p:nvSpPr>
          <p:cNvPr id="26" name="Line 30"/>
          <p:cNvSpPr>
            <a:spLocks noChangeShapeType="1"/>
          </p:cNvSpPr>
          <p:nvPr/>
        </p:nvSpPr>
        <p:spPr bwMode="auto">
          <a:xfrm>
            <a:off x="3696602" y="3939009"/>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 name="TextBox 26"/>
          <p:cNvSpPr txBox="1"/>
          <p:nvPr/>
        </p:nvSpPr>
        <p:spPr>
          <a:xfrm>
            <a:off x="3528327" y="4029369"/>
            <a:ext cx="327334" cy="769441"/>
          </a:xfrm>
          <a:prstGeom prst="rect">
            <a:avLst/>
          </a:prstGeom>
          <a:noFill/>
        </p:spPr>
        <p:txBody>
          <a:bodyPr wrap="none" rtlCol="0">
            <a:spAutoFit/>
          </a:bodyPr>
          <a:lstStyle/>
          <a:p>
            <a:r>
              <a:rPr lang="en-US" sz="4400" dirty="0">
                <a:solidFill>
                  <a:srgbClr val="FF0000"/>
                </a:solidFill>
              </a:rPr>
              <a:t>.</a:t>
            </a:r>
          </a:p>
        </p:txBody>
      </p:sp>
      <p:sp>
        <p:nvSpPr>
          <p:cNvPr id="28" name="Rectangle 10"/>
          <p:cNvSpPr>
            <a:spLocks noChangeArrowheads="1"/>
          </p:cNvSpPr>
          <p:nvPr/>
        </p:nvSpPr>
        <p:spPr bwMode="auto">
          <a:xfrm>
            <a:off x="2866421" y="5711689"/>
            <a:ext cx="6506231" cy="609600"/>
          </a:xfrm>
          <a:prstGeom prst="rect">
            <a:avLst/>
          </a:prstGeom>
          <a:noFill/>
          <a:ln>
            <a:noFill/>
          </a:ln>
        </p:spPr>
        <p:txBody>
          <a:bodyPr lIns="25401" tIns="25401" rIns="25401" bIns="25401" anchor="ctr"/>
          <a:lstStyle/>
          <a:p>
            <a:pPr algn="ctr" defTabSz="455613" eaLnBrk="0" hangingPunct="0"/>
            <a:r>
              <a:rPr lang="en-GB" sz="2000" b="1" dirty="0"/>
              <a:t>Manual Effort</a:t>
            </a:r>
          </a:p>
        </p:txBody>
      </p:sp>
      <p:cxnSp>
        <p:nvCxnSpPr>
          <p:cNvPr id="33" name="Straight Arrow Connector 32"/>
          <p:cNvCxnSpPr/>
          <p:nvPr/>
        </p:nvCxnSpPr>
        <p:spPr>
          <a:xfrm>
            <a:off x="3185799" y="5790089"/>
            <a:ext cx="5810581"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185798" y="2445087"/>
            <a:ext cx="0" cy="334500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5" name="Text Box 27"/>
          <p:cNvSpPr txBox="1">
            <a:spLocks noChangeArrowheads="1"/>
          </p:cNvSpPr>
          <p:nvPr/>
        </p:nvSpPr>
        <p:spPr bwMode="auto">
          <a:xfrm>
            <a:off x="1572110" y="3389018"/>
            <a:ext cx="1676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p>
          <a:p>
            <a:pPr algn="ctr" eaLnBrk="1" hangingPunct="1"/>
            <a:r>
              <a:rPr lang="en-US" sz="2000" b="1" dirty="0"/>
              <a:t>Quality</a:t>
            </a:r>
          </a:p>
        </p:txBody>
      </p:sp>
      <p:sp>
        <p:nvSpPr>
          <p:cNvPr id="38" name="Text Box 29"/>
          <p:cNvSpPr txBox="1">
            <a:spLocks noChangeArrowheads="1"/>
          </p:cNvSpPr>
          <p:nvPr/>
        </p:nvSpPr>
        <p:spPr bwMode="auto">
          <a:xfrm>
            <a:off x="3277923" y="3227707"/>
            <a:ext cx="12747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Automatic </a:t>
            </a:r>
          </a:p>
          <a:p>
            <a:pPr eaLnBrk="1" hangingPunct="1"/>
            <a:r>
              <a:rPr lang="en-US" dirty="0"/>
              <a:t>Classifier</a:t>
            </a:r>
          </a:p>
        </p:txBody>
      </p:sp>
      <p:sp>
        <p:nvSpPr>
          <p:cNvPr id="39" name="Oval 38"/>
          <p:cNvSpPr/>
          <p:nvPr/>
        </p:nvSpPr>
        <p:spPr>
          <a:xfrm>
            <a:off x="3523341" y="4385717"/>
            <a:ext cx="357711" cy="37361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1294064-020B-4BC1-BF82-E66F9FFC7FA5}"/>
              </a:ext>
            </a:extLst>
          </p:cNvPr>
          <p:cNvSpPr txBox="1"/>
          <p:nvPr/>
        </p:nvSpPr>
        <p:spPr>
          <a:xfrm>
            <a:off x="5051797" y="6516290"/>
            <a:ext cx="6821165" cy="276999"/>
          </a:xfrm>
          <a:prstGeom prst="rect">
            <a:avLst/>
          </a:prstGeom>
          <a:noFill/>
          <a:ln>
            <a:solidFill>
              <a:schemeClr val="tx1"/>
            </a:solidFill>
          </a:ln>
        </p:spPr>
        <p:txBody>
          <a:bodyPr wrap="square">
            <a:spAutoFit/>
          </a:bodyPr>
          <a:lstStyle/>
          <a:p>
            <a:r>
              <a:rPr lang="en-US" sz="1200" dirty="0"/>
              <a:t>Berardi, </a:t>
            </a:r>
            <a:r>
              <a:rPr lang="en-US" sz="1200" dirty="0" err="1"/>
              <a:t>Esuli</a:t>
            </a:r>
            <a:r>
              <a:rPr lang="en-US" sz="1200" dirty="0"/>
              <a:t>, </a:t>
            </a:r>
            <a:r>
              <a:rPr lang="en-US" sz="1200" dirty="0" err="1"/>
              <a:t>Sebastiani</a:t>
            </a:r>
            <a:r>
              <a:rPr lang="en-US" sz="1200" dirty="0"/>
              <a:t>: Utility-Theoretic Ranking for Semiautomated Text Classification. ACM TKDD, 2015</a:t>
            </a:r>
          </a:p>
        </p:txBody>
      </p:sp>
    </p:spTree>
    <p:extLst>
      <p:ext uri="{BB962C8B-B14F-4D97-AF65-F5344CB8AC3E}">
        <p14:creationId xmlns:p14="http://schemas.microsoft.com/office/powerpoint/2010/main" val="55126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39EA-C1DF-4433-BD59-28BFE977E1B5}"/>
              </a:ext>
            </a:extLst>
          </p:cNvPr>
          <p:cNvSpPr>
            <a:spLocks noGrp="1"/>
          </p:cNvSpPr>
          <p:nvPr>
            <p:ph type="title"/>
          </p:nvPr>
        </p:nvSpPr>
        <p:spPr>
          <a:xfrm>
            <a:off x="626672" y="178778"/>
            <a:ext cx="11277863" cy="1325563"/>
          </a:xfrm>
        </p:spPr>
        <p:txBody>
          <a:bodyPr/>
          <a:lstStyle/>
          <a:p>
            <a:r>
              <a:rPr lang="en-US" b="1" dirty="0"/>
              <a:t>Idea #2:</a:t>
            </a:r>
            <a:r>
              <a:rPr lang="en-US" dirty="0"/>
              <a:t> Two Manual Review Stages</a:t>
            </a:r>
          </a:p>
        </p:txBody>
      </p:sp>
      <p:pic>
        <p:nvPicPr>
          <p:cNvPr id="4" name="Picture 3" descr="A close up of a device&#10;&#10;Description automatically generated">
            <a:extLst>
              <a:ext uri="{FF2B5EF4-FFF2-40B4-BE49-F238E27FC236}">
                <a16:creationId xmlns:a16="http://schemas.microsoft.com/office/drawing/2014/main" id="{B4874FBE-CD89-4CA1-A72C-05E13C6F5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66" y="1404102"/>
            <a:ext cx="10484662" cy="5209047"/>
          </a:xfrm>
          <a:prstGeom prst="rect">
            <a:avLst/>
          </a:prstGeom>
        </p:spPr>
      </p:pic>
      <p:sp>
        <p:nvSpPr>
          <p:cNvPr id="5" name="TextBox 4">
            <a:extLst>
              <a:ext uri="{FF2B5EF4-FFF2-40B4-BE49-F238E27FC236}">
                <a16:creationId xmlns:a16="http://schemas.microsoft.com/office/drawing/2014/main" id="{5809B126-228D-48B5-981B-CA54D3499450}"/>
              </a:ext>
            </a:extLst>
          </p:cNvPr>
          <p:cNvSpPr txBox="1"/>
          <p:nvPr/>
        </p:nvSpPr>
        <p:spPr>
          <a:xfrm>
            <a:off x="3550505" y="3644687"/>
            <a:ext cx="1298818" cy="584775"/>
          </a:xfrm>
          <a:prstGeom prst="rect">
            <a:avLst/>
          </a:prstGeom>
          <a:solidFill>
            <a:schemeClr val="bg1"/>
          </a:solidFill>
        </p:spPr>
        <p:txBody>
          <a:bodyPr wrap="none" rtlCol="0">
            <a:spAutoFit/>
          </a:bodyPr>
          <a:lstStyle/>
          <a:p>
            <a:pPr algn="ctr"/>
            <a:r>
              <a:rPr lang="en-US" sz="1600" b="1" dirty="0"/>
              <a:t>Automatic</a:t>
            </a:r>
          </a:p>
          <a:p>
            <a:pPr algn="ctr"/>
            <a:r>
              <a:rPr lang="en-US" sz="1600" b="1" dirty="0"/>
              <a:t>Classification</a:t>
            </a:r>
          </a:p>
        </p:txBody>
      </p:sp>
      <p:sp>
        <p:nvSpPr>
          <p:cNvPr id="7" name="TextBox 6">
            <a:extLst>
              <a:ext uri="{FF2B5EF4-FFF2-40B4-BE49-F238E27FC236}">
                <a16:creationId xmlns:a16="http://schemas.microsoft.com/office/drawing/2014/main" id="{0268D90C-1AA2-4E89-8F9C-CA88DC18A454}"/>
              </a:ext>
            </a:extLst>
          </p:cNvPr>
          <p:cNvSpPr txBox="1"/>
          <p:nvPr/>
        </p:nvSpPr>
        <p:spPr>
          <a:xfrm>
            <a:off x="9886057" y="3521575"/>
            <a:ext cx="915058" cy="830997"/>
          </a:xfrm>
          <a:prstGeom prst="rect">
            <a:avLst/>
          </a:prstGeom>
          <a:solidFill>
            <a:schemeClr val="bg1"/>
          </a:solidFill>
        </p:spPr>
        <p:txBody>
          <a:bodyPr wrap="none" rtlCol="0">
            <a:spAutoFit/>
          </a:bodyPr>
          <a:lstStyle/>
          <a:p>
            <a:pPr algn="ctr"/>
            <a:r>
              <a:rPr lang="en-US" sz="1600" b="1" dirty="0"/>
              <a:t>Manual</a:t>
            </a:r>
          </a:p>
          <a:p>
            <a:pPr algn="ctr"/>
            <a:r>
              <a:rPr lang="en-US" sz="1600" b="1" dirty="0">
                <a:solidFill>
                  <a:srgbClr val="0070C0"/>
                </a:solidFill>
              </a:rPr>
              <a:t>Privilege</a:t>
            </a:r>
          </a:p>
          <a:p>
            <a:pPr algn="ctr"/>
            <a:r>
              <a:rPr lang="en-US" sz="1600" b="1" dirty="0"/>
              <a:t>Review</a:t>
            </a:r>
          </a:p>
        </p:txBody>
      </p:sp>
      <p:sp>
        <p:nvSpPr>
          <p:cNvPr id="9" name="TextBox 8">
            <a:extLst>
              <a:ext uri="{FF2B5EF4-FFF2-40B4-BE49-F238E27FC236}">
                <a16:creationId xmlns:a16="http://schemas.microsoft.com/office/drawing/2014/main" id="{BE9CFB87-60DF-483E-BDC3-899131013B28}"/>
              </a:ext>
            </a:extLst>
          </p:cNvPr>
          <p:cNvSpPr txBox="1"/>
          <p:nvPr/>
        </p:nvSpPr>
        <p:spPr>
          <a:xfrm>
            <a:off x="6738022" y="3521575"/>
            <a:ext cx="1046440" cy="830997"/>
          </a:xfrm>
          <a:prstGeom prst="rect">
            <a:avLst/>
          </a:prstGeom>
          <a:solidFill>
            <a:schemeClr val="bg1"/>
          </a:solidFill>
        </p:spPr>
        <p:txBody>
          <a:bodyPr wrap="none" rtlCol="0">
            <a:spAutoFit/>
          </a:bodyPr>
          <a:lstStyle/>
          <a:p>
            <a:pPr algn="ctr"/>
            <a:r>
              <a:rPr lang="en-US" sz="1600" b="1" dirty="0"/>
              <a:t>Manual</a:t>
            </a:r>
          </a:p>
          <a:p>
            <a:pPr algn="ctr"/>
            <a:r>
              <a:rPr lang="en-US" sz="1600" b="1" dirty="0">
                <a:solidFill>
                  <a:srgbClr val="0070C0"/>
                </a:solidFill>
              </a:rPr>
              <a:t>Relevance</a:t>
            </a:r>
          </a:p>
          <a:p>
            <a:pPr algn="ctr"/>
            <a:r>
              <a:rPr lang="en-US" sz="1600" b="1" dirty="0"/>
              <a:t>Review</a:t>
            </a:r>
          </a:p>
        </p:txBody>
      </p:sp>
    </p:spTree>
    <p:extLst>
      <p:ext uri="{BB962C8B-B14F-4D97-AF65-F5344CB8AC3E}">
        <p14:creationId xmlns:p14="http://schemas.microsoft.com/office/powerpoint/2010/main" val="285076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542428" y="275471"/>
            <a:ext cx="10755395" cy="990600"/>
          </a:xfrm>
        </p:spPr>
        <p:txBody>
          <a:bodyPr>
            <a:normAutofit/>
          </a:bodyPr>
          <a:lstStyle/>
          <a:p>
            <a:r>
              <a:rPr lang="en-US" b="1" dirty="0"/>
              <a:t>Idea #3: </a:t>
            </a:r>
            <a:r>
              <a:rPr lang="en-US" dirty="0"/>
              <a:t>Task-Based</a:t>
            </a:r>
            <a:r>
              <a:rPr lang="en-US" b="1" dirty="0"/>
              <a:t> </a:t>
            </a:r>
            <a:r>
              <a:rPr lang="en-US" dirty="0"/>
              <a:t>Misclassification Cost</a:t>
            </a:r>
          </a:p>
        </p:txBody>
      </p:sp>
      <p:graphicFrame>
        <p:nvGraphicFramePr>
          <p:cNvPr id="27" name="Content Placeholder 3"/>
          <p:cNvGraphicFramePr>
            <a:graphicFrameLocks noGrp="1"/>
          </p:cNvGraphicFramePr>
          <p:nvPr>
            <p:ph idx="1"/>
          </p:nvPr>
        </p:nvGraphicFramePr>
        <p:xfrm>
          <a:off x="445355" y="2232069"/>
          <a:ext cx="3645610" cy="1471988"/>
        </p:xfrm>
        <a:graphic>
          <a:graphicData uri="http://schemas.openxmlformats.org/drawingml/2006/table">
            <a:tbl>
              <a:tblPr firstRow="1" bandRow="1">
                <a:tableStyleId>{9D7B26C5-4107-4FEC-AEDC-1716B250A1EF}</a:tableStyleId>
              </a:tblPr>
              <a:tblGrid>
                <a:gridCol w="1071275">
                  <a:extLst>
                    <a:ext uri="{9D8B030D-6E8A-4147-A177-3AD203B41FA5}">
                      <a16:colId xmlns:a16="http://schemas.microsoft.com/office/drawing/2014/main" val="20000"/>
                    </a:ext>
                  </a:extLst>
                </a:gridCol>
                <a:gridCol w="913939">
                  <a:extLst>
                    <a:ext uri="{9D8B030D-6E8A-4147-A177-3AD203B41FA5}">
                      <a16:colId xmlns:a16="http://schemas.microsoft.com/office/drawing/2014/main" val="20001"/>
                    </a:ext>
                  </a:extLst>
                </a:gridCol>
                <a:gridCol w="678388">
                  <a:extLst>
                    <a:ext uri="{9D8B030D-6E8A-4147-A177-3AD203B41FA5}">
                      <a16:colId xmlns:a16="http://schemas.microsoft.com/office/drawing/2014/main" val="20002"/>
                    </a:ext>
                  </a:extLst>
                </a:gridCol>
                <a:gridCol w="982008">
                  <a:extLst>
                    <a:ext uri="{9D8B030D-6E8A-4147-A177-3AD203B41FA5}">
                      <a16:colId xmlns:a16="http://schemas.microsoft.com/office/drawing/2014/main" val="20003"/>
                    </a:ext>
                  </a:extLst>
                </a:gridCol>
              </a:tblGrid>
              <a:tr h="367997">
                <a:tc>
                  <a:txBody>
                    <a:bodyPr/>
                    <a:lstStyle/>
                    <a:p>
                      <a:pPr algn="ct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solidFill>
                            <a:srgbClr val="2E2224"/>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67997">
                <a:tc>
                  <a:txBody>
                    <a:bodyPr/>
                    <a:lstStyle/>
                    <a:p>
                      <a:pPr algn="ctr"/>
                      <a:r>
                        <a:rPr lang="en-US" sz="1600" b="1" u="none" dirty="0">
                          <a:solidFill>
                            <a:schemeClr val="tx1"/>
                          </a:solidFill>
                        </a:rPr>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a:solidFill>
                            <a:srgbClr val="FF0000"/>
                          </a:solidFill>
                        </a:rPr>
                        <a:t>$600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alpha val="20000"/>
                      </a:schemeClr>
                    </a:solidFill>
                  </a:tcPr>
                </a:tc>
                <a:tc>
                  <a:txBody>
                    <a:bodyPr/>
                    <a:lstStyle/>
                    <a:p>
                      <a:pPr algn="ctr"/>
                      <a:r>
                        <a:rPr lang="en-US" sz="1600" dirty="0"/>
                        <a:t>$5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67997">
                <a:tc>
                  <a:txBody>
                    <a:bodyPr/>
                    <a:lstStyle/>
                    <a:p>
                      <a:pPr lvl="0" algn="ctr"/>
                      <a:r>
                        <a:rPr lang="en-US" sz="1600" b="1" u="none" dirty="0">
                          <a:solidFill>
                            <a:schemeClr val="tx1"/>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67997">
                <a:tc>
                  <a:txBody>
                    <a:bodyPr/>
                    <a:lstStyle/>
                    <a:p>
                      <a:pPr lvl="0"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9" name="TextBox 28"/>
          <p:cNvSpPr txBox="1"/>
          <p:nvPr/>
        </p:nvSpPr>
        <p:spPr>
          <a:xfrm>
            <a:off x="1704742" y="1858491"/>
            <a:ext cx="1743426" cy="369332"/>
          </a:xfrm>
          <a:prstGeom prst="rect">
            <a:avLst/>
          </a:prstGeom>
          <a:noFill/>
        </p:spPr>
        <p:txBody>
          <a:bodyPr wrap="none" rtlCol="0">
            <a:spAutoFit/>
          </a:bodyPr>
          <a:lstStyle/>
          <a:p>
            <a:r>
              <a:rPr lang="en-US" b="1" dirty="0"/>
              <a:t>Correct Decision</a:t>
            </a:r>
          </a:p>
        </p:txBody>
      </p:sp>
      <p:sp>
        <p:nvSpPr>
          <p:cNvPr id="18" name="TextBox 17"/>
          <p:cNvSpPr txBox="1"/>
          <p:nvPr/>
        </p:nvSpPr>
        <p:spPr>
          <a:xfrm rot="16200000">
            <a:off x="-320080" y="2799586"/>
            <a:ext cx="1161536" cy="369332"/>
          </a:xfrm>
          <a:prstGeom prst="rect">
            <a:avLst/>
          </a:prstGeom>
          <a:noFill/>
        </p:spPr>
        <p:txBody>
          <a:bodyPr wrap="none" rtlCol="0">
            <a:spAutoFit/>
          </a:bodyPr>
          <a:lstStyle/>
          <a:p>
            <a:r>
              <a:rPr lang="en-US" b="1" dirty="0"/>
              <a:t>Prediction</a:t>
            </a:r>
          </a:p>
        </p:txBody>
      </p:sp>
      <p:grpSp>
        <p:nvGrpSpPr>
          <p:cNvPr id="6" name="Group 5">
            <a:extLst>
              <a:ext uri="{FF2B5EF4-FFF2-40B4-BE49-F238E27FC236}">
                <a16:creationId xmlns:a16="http://schemas.microsoft.com/office/drawing/2014/main" id="{FD8A98FB-0E6D-469C-9456-9D917F2404CA}"/>
              </a:ext>
            </a:extLst>
          </p:cNvPr>
          <p:cNvGrpSpPr/>
          <p:nvPr/>
        </p:nvGrpSpPr>
        <p:grpSpPr>
          <a:xfrm>
            <a:off x="6494087" y="1315943"/>
            <a:ext cx="5555656" cy="4923027"/>
            <a:chOff x="6499112" y="1325991"/>
            <a:chExt cx="5555656" cy="4923027"/>
          </a:xfrm>
        </p:grpSpPr>
        <p:pic>
          <p:nvPicPr>
            <p:cNvPr id="4" name="Picture 3">
              <a:extLst>
                <a:ext uri="{FF2B5EF4-FFF2-40B4-BE49-F238E27FC236}">
                  <a16:creationId xmlns:a16="http://schemas.microsoft.com/office/drawing/2014/main" id="{9BBE62D8-6EA6-47AF-B8A8-8260818BCA51}"/>
                </a:ext>
              </a:extLst>
            </p:cNvPr>
            <p:cNvPicPr>
              <a:picLocks noChangeAspect="1"/>
            </p:cNvPicPr>
            <p:nvPr/>
          </p:nvPicPr>
          <p:blipFill rotWithShape="1">
            <a:blip r:embed="rId3"/>
            <a:srcRect l="33412" t="16385" r="19028" b="9987"/>
            <a:stretch/>
          </p:blipFill>
          <p:spPr>
            <a:xfrm>
              <a:off x="6499112" y="1325991"/>
              <a:ext cx="5555656" cy="4658779"/>
            </a:xfrm>
            <a:prstGeom prst="rect">
              <a:avLst/>
            </a:prstGeom>
          </p:spPr>
        </p:pic>
        <p:pic>
          <p:nvPicPr>
            <p:cNvPr id="5" name="Picture 4">
              <a:extLst>
                <a:ext uri="{FF2B5EF4-FFF2-40B4-BE49-F238E27FC236}">
                  <a16:creationId xmlns:a16="http://schemas.microsoft.com/office/drawing/2014/main" id="{4A8A378B-3DFC-488B-882E-2FBE59EE9B16}"/>
                </a:ext>
              </a:extLst>
            </p:cNvPr>
            <p:cNvPicPr>
              <a:picLocks noChangeAspect="1"/>
            </p:cNvPicPr>
            <p:nvPr/>
          </p:nvPicPr>
          <p:blipFill rotWithShape="1">
            <a:blip r:embed="rId3"/>
            <a:srcRect l="33412" t="48771" r="19028" b="46162"/>
            <a:stretch/>
          </p:blipFill>
          <p:spPr>
            <a:xfrm>
              <a:off x="6499112" y="5928434"/>
              <a:ext cx="5555656" cy="320584"/>
            </a:xfrm>
            <a:prstGeom prst="rect">
              <a:avLst/>
            </a:prstGeom>
          </p:spPr>
        </p:pic>
      </p:grpSp>
      <p:grpSp>
        <p:nvGrpSpPr>
          <p:cNvPr id="9" name="Group 8">
            <a:extLst>
              <a:ext uri="{FF2B5EF4-FFF2-40B4-BE49-F238E27FC236}">
                <a16:creationId xmlns:a16="http://schemas.microsoft.com/office/drawing/2014/main" id="{F592E23C-B4C3-43C7-8754-11B0020A5081}"/>
              </a:ext>
            </a:extLst>
          </p:cNvPr>
          <p:cNvGrpSpPr/>
          <p:nvPr/>
        </p:nvGrpSpPr>
        <p:grpSpPr>
          <a:xfrm>
            <a:off x="6811267" y="3042847"/>
            <a:ext cx="1563743" cy="369332"/>
            <a:chOff x="6811267" y="3042847"/>
            <a:chExt cx="1563743" cy="369332"/>
          </a:xfrm>
        </p:grpSpPr>
        <p:sp>
          <p:nvSpPr>
            <p:cNvPr id="3" name="TextBox 2">
              <a:extLst>
                <a:ext uri="{FF2B5EF4-FFF2-40B4-BE49-F238E27FC236}">
                  <a16:creationId xmlns:a16="http://schemas.microsoft.com/office/drawing/2014/main" id="{2DCE6EA5-CAFE-4D3C-9362-1C3F9F7407B8}"/>
                </a:ext>
              </a:extLst>
            </p:cNvPr>
            <p:cNvSpPr txBox="1"/>
            <p:nvPr/>
          </p:nvSpPr>
          <p:spPr>
            <a:xfrm>
              <a:off x="8098972" y="3073625"/>
              <a:ext cx="276038" cy="307777"/>
            </a:xfrm>
            <a:prstGeom prst="rect">
              <a:avLst/>
            </a:prstGeom>
            <a:noFill/>
          </p:spPr>
          <p:txBody>
            <a:bodyPr wrap="none" rtlCol="0">
              <a:spAutoFit/>
            </a:bodyPr>
            <a:lstStyle/>
            <a:p>
              <a:r>
                <a:rPr lang="en-US" sz="1400" dirty="0">
                  <a:solidFill>
                    <a:srgbClr val="0070C0"/>
                  </a:solidFill>
                </a:rPr>
                <a:t>4</a:t>
              </a:r>
            </a:p>
          </p:txBody>
        </p:sp>
        <p:sp>
          <p:nvSpPr>
            <p:cNvPr id="7" name="TextBox 6">
              <a:extLst>
                <a:ext uri="{FF2B5EF4-FFF2-40B4-BE49-F238E27FC236}">
                  <a16:creationId xmlns:a16="http://schemas.microsoft.com/office/drawing/2014/main" id="{8C0794DE-6202-4FFD-A349-17055A4948C9}"/>
                </a:ext>
              </a:extLst>
            </p:cNvPr>
            <p:cNvSpPr txBox="1"/>
            <p:nvPr/>
          </p:nvSpPr>
          <p:spPr>
            <a:xfrm>
              <a:off x="6811267" y="3042847"/>
              <a:ext cx="300082" cy="369332"/>
            </a:xfrm>
            <a:prstGeom prst="rect">
              <a:avLst/>
            </a:prstGeom>
            <a:noFill/>
          </p:spPr>
          <p:txBody>
            <a:bodyPr wrap="none" rtlCol="0">
              <a:spAutoFit/>
            </a:bodyPr>
            <a:lstStyle/>
            <a:p>
              <a:r>
                <a:rPr lang="en-US" dirty="0">
                  <a:solidFill>
                    <a:srgbClr val="0070C0"/>
                  </a:solidFill>
                </a:rPr>
                <a:t>√</a:t>
              </a:r>
            </a:p>
          </p:txBody>
        </p:sp>
      </p:grpSp>
    </p:spTree>
    <p:extLst>
      <p:ext uri="{BB962C8B-B14F-4D97-AF65-F5344CB8AC3E}">
        <p14:creationId xmlns:p14="http://schemas.microsoft.com/office/powerpoint/2010/main" val="15541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867452" y="315586"/>
            <a:ext cx="8229600" cy="990600"/>
          </a:xfrm>
        </p:spPr>
        <p:txBody>
          <a:bodyPr>
            <a:normAutofit/>
          </a:bodyPr>
          <a:lstStyle/>
          <a:p>
            <a:r>
              <a:rPr lang="en-US" dirty="0"/>
              <a:t>Expected Misclassification Cost</a:t>
            </a:r>
          </a:p>
        </p:txBody>
      </p:sp>
      <p:sp>
        <p:nvSpPr>
          <p:cNvPr id="6" name="TextBox 5"/>
          <p:cNvSpPr txBox="1"/>
          <p:nvPr/>
        </p:nvSpPr>
        <p:spPr>
          <a:xfrm>
            <a:off x="5419090" y="2328745"/>
            <a:ext cx="2771463" cy="810478"/>
          </a:xfrm>
          <a:prstGeom prst="rect">
            <a:avLst/>
          </a:prstGeom>
          <a:noFill/>
        </p:spPr>
        <p:txBody>
          <a:bodyPr wrap="none" rtlCol="0">
            <a:spAutoFit/>
          </a:bodyPr>
          <a:lstStyle/>
          <a:p>
            <a:pPr algn="ctr">
              <a:lnSpc>
                <a:spcPts val="2840"/>
              </a:lnSpc>
            </a:pPr>
            <a:r>
              <a:rPr lang="en-US" sz="2400" b="1" dirty="0"/>
              <a:t>Expected</a:t>
            </a:r>
          </a:p>
          <a:p>
            <a:pPr algn="ctr">
              <a:lnSpc>
                <a:spcPts val="2840"/>
              </a:lnSpc>
            </a:pPr>
            <a:r>
              <a:rPr lang="en-US" sz="2400" b="1" u="sng" dirty="0"/>
              <a:t>Number of Mistakes</a:t>
            </a:r>
          </a:p>
        </p:txBody>
      </p:sp>
      <p:sp>
        <p:nvSpPr>
          <p:cNvPr id="26" name="TextBox 25"/>
          <p:cNvSpPr txBox="1"/>
          <p:nvPr/>
        </p:nvSpPr>
        <p:spPr>
          <a:xfrm>
            <a:off x="1565169" y="1439907"/>
            <a:ext cx="2317429" cy="461665"/>
          </a:xfrm>
          <a:prstGeom prst="rect">
            <a:avLst/>
          </a:prstGeom>
          <a:noFill/>
        </p:spPr>
        <p:txBody>
          <a:bodyPr wrap="none" rtlCol="0">
            <a:spAutoFit/>
          </a:bodyPr>
          <a:lstStyle/>
          <a:p>
            <a:r>
              <a:rPr lang="en-US" sz="2400" b="1" u="sng" dirty="0"/>
              <a:t>Cost Per Mistake</a:t>
            </a:r>
          </a:p>
        </p:txBody>
      </p:sp>
      <p:sp>
        <p:nvSpPr>
          <p:cNvPr id="28" name="TextBox 27"/>
          <p:cNvSpPr txBox="1"/>
          <p:nvPr/>
        </p:nvSpPr>
        <p:spPr>
          <a:xfrm>
            <a:off x="1890380" y="1867515"/>
            <a:ext cx="1743426" cy="369332"/>
          </a:xfrm>
          <a:prstGeom prst="rect">
            <a:avLst/>
          </a:prstGeom>
          <a:noFill/>
        </p:spPr>
        <p:txBody>
          <a:bodyPr wrap="none" rtlCol="0">
            <a:spAutoFit/>
          </a:bodyPr>
          <a:lstStyle/>
          <a:p>
            <a:r>
              <a:rPr lang="en-US" b="1" dirty="0"/>
              <a:t>Correct Decision</a:t>
            </a:r>
          </a:p>
        </p:txBody>
      </p:sp>
      <p:sp>
        <p:nvSpPr>
          <p:cNvPr id="30" name="TextBox 29"/>
          <p:cNvSpPr txBox="1"/>
          <p:nvPr/>
        </p:nvSpPr>
        <p:spPr>
          <a:xfrm rot="16200000">
            <a:off x="-322282" y="2810347"/>
            <a:ext cx="1161536" cy="369332"/>
          </a:xfrm>
          <a:prstGeom prst="rect">
            <a:avLst/>
          </a:prstGeom>
          <a:noFill/>
        </p:spPr>
        <p:txBody>
          <a:bodyPr wrap="none" rtlCol="0">
            <a:spAutoFit/>
          </a:bodyPr>
          <a:lstStyle/>
          <a:p>
            <a:r>
              <a:rPr lang="en-US" b="1" dirty="0"/>
              <a:t>Prediction</a:t>
            </a:r>
          </a:p>
        </p:txBody>
      </p:sp>
      <p:sp>
        <p:nvSpPr>
          <p:cNvPr id="31" name="TextBox 30"/>
          <p:cNvSpPr txBox="1"/>
          <p:nvPr/>
        </p:nvSpPr>
        <p:spPr>
          <a:xfrm>
            <a:off x="5775079" y="3113932"/>
            <a:ext cx="1743426" cy="369332"/>
          </a:xfrm>
          <a:prstGeom prst="rect">
            <a:avLst/>
          </a:prstGeom>
          <a:noFill/>
        </p:spPr>
        <p:txBody>
          <a:bodyPr wrap="none" rtlCol="0">
            <a:spAutoFit/>
          </a:bodyPr>
          <a:lstStyle/>
          <a:p>
            <a:r>
              <a:rPr lang="en-US" b="1" dirty="0"/>
              <a:t>Correct Decision</a:t>
            </a:r>
          </a:p>
        </p:txBody>
      </p:sp>
      <p:sp>
        <p:nvSpPr>
          <p:cNvPr id="32" name="TextBox 31"/>
          <p:cNvSpPr txBox="1"/>
          <p:nvPr/>
        </p:nvSpPr>
        <p:spPr>
          <a:xfrm rot="16200000">
            <a:off x="3624501" y="4157236"/>
            <a:ext cx="1161536" cy="369332"/>
          </a:xfrm>
          <a:prstGeom prst="rect">
            <a:avLst/>
          </a:prstGeom>
          <a:noFill/>
        </p:spPr>
        <p:txBody>
          <a:bodyPr wrap="none" rtlCol="0">
            <a:spAutoFit/>
          </a:bodyPr>
          <a:lstStyle/>
          <a:p>
            <a:r>
              <a:rPr lang="en-US" b="1" dirty="0"/>
              <a:t>Prediction</a:t>
            </a:r>
          </a:p>
        </p:txBody>
      </p:sp>
      <p:graphicFrame>
        <p:nvGraphicFramePr>
          <p:cNvPr id="24" name="Content Placeholder 3">
            <a:extLst>
              <a:ext uri="{FF2B5EF4-FFF2-40B4-BE49-F238E27FC236}">
                <a16:creationId xmlns:a16="http://schemas.microsoft.com/office/drawing/2014/main" id="{8AE3DFCE-1CDB-4FCE-A227-123EF18880D8}"/>
              </a:ext>
            </a:extLst>
          </p:cNvPr>
          <p:cNvGraphicFramePr>
            <a:graphicFrameLocks noGrp="1"/>
          </p:cNvGraphicFramePr>
          <p:nvPr>
            <p:ph idx="1"/>
            <p:extLst>
              <p:ext uri="{D42A27DB-BD31-4B8C-83A1-F6EECF244321}">
                <p14:modId xmlns:p14="http://schemas.microsoft.com/office/powerpoint/2010/main" val="151854648"/>
              </p:ext>
            </p:extLst>
          </p:nvPr>
        </p:nvGraphicFramePr>
        <p:xfrm>
          <a:off x="4398720" y="3467607"/>
          <a:ext cx="3645610" cy="1471988"/>
        </p:xfrm>
        <a:graphic>
          <a:graphicData uri="http://schemas.openxmlformats.org/drawingml/2006/table">
            <a:tbl>
              <a:tblPr firstRow="1" bandRow="1">
                <a:tableStyleId>{9D7B26C5-4107-4FEC-AEDC-1716B250A1EF}</a:tableStyleId>
              </a:tblPr>
              <a:tblGrid>
                <a:gridCol w="1071275">
                  <a:extLst>
                    <a:ext uri="{9D8B030D-6E8A-4147-A177-3AD203B41FA5}">
                      <a16:colId xmlns:a16="http://schemas.microsoft.com/office/drawing/2014/main" val="20000"/>
                    </a:ext>
                  </a:extLst>
                </a:gridCol>
                <a:gridCol w="913939">
                  <a:extLst>
                    <a:ext uri="{9D8B030D-6E8A-4147-A177-3AD203B41FA5}">
                      <a16:colId xmlns:a16="http://schemas.microsoft.com/office/drawing/2014/main" val="20001"/>
                    </a:ext>
                  </a:extLst>
                </a:gridCol>
                <a:gridCol w="678388">
                  <a:extLst>
                    <a:ext uri="{9D8B030D-6E8A-4147-A177-3AD203B41FA5}">
                      <a16:colId xmlns:a16="http://schemas.microsoft.com/office/drawing/2014/main" val="20002"/>
                    </a:ext>
                  </a:extLst>
                </a:gridCol>
                <a:gridCol w="982008">
                  <a:extLst>
                    <a:ext uri="{9D8B030D-6E8A-4147-A177-3AD203B41FA5}">
                      <a16:colId xmlns:a16="http://schemas.microsoft.com/office/drawing/2014/main" val="20003"/>
                    </a:ext>
                  </a:extLst>
                </a:gridCol>
              </a:tblGrid>
              <a:tr h="367997">
                <a:tc>
                  <a:txBody>
                    <a:bodyPr/>
                    <a:lstStyle/>
                    <a:p>
                      <a:pPr algn="ct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solidFill>
                            <a:srgbClr val="2E2224"/>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67997">
                <a:tc>
                  <a:txBody>
                    <a:bodyPr/>
                    <a:lstStyle/>
                    <a:p>
                      <a:pPr algn="ctr"/>
                      <a:r>
                        <a:rPr lang="en-US" sz="1600" b="1" u="none" dirty="0">
                          <a:solidFill>
                            <a:schemeClr val="tx1"/>
                          </a:solidFill>
                        </a:rPr>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a:solidFill>
                            <a:srgbClr val="FF0000"/>
                          </a:solidFill>
                        </a:rPr>
                        <a:t>100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alpha val="20000"/>
                      </a:schemeClr>
                    </a:solidFill>
                  </a:tcPr>
                </a:tc>
                <a:tc>
                  <a:txBody>
                    <a:bodyPr/>
                    <a:lstStyle/>
                    <a:p>
                      <a:pPr algn="ctr"/>
                      <a:r>
                        <a:rPr lang="en-US" sz="1600" dirty="0"/>
                        <a:t>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67997">
                <a:tc>
                  <a:txBody>
                    <a:bodyPr/>
                    <a:lstStyle/>
                    <a:p>
                      <a:pPr lvl="0" algn="ctr"/>
                      <a:r>
                        <a:rPr lang="en-US" sz="1600" b="1" u="none" dirty="0">
                          <a:solidFill>
                            <a:schemeClr val="tx1"/>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67997">
                <a:tc>
                  <a:txBody>
                    <a:bodyPr/>
                    <a:lstStyle/>
                    <a:p>
                      <a:pPr lvl="0"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35E8D398-5F39-47FE-B5BD-60F0B7D654CA}"/>
              </a:ext>
            </a:extLst>
          </p:cNvPr>
          <p:cNvSpPr txBox="1"/>
          <p:nvPr/>
        </p:nvSpPr>
        <p:spPr>
          <a:xfrm>
            <a:off x="9205413" y="3577554"/>
            <a:ext cx="2986587" cy="810478"/>
          </a:xfrm>
          <a:prstGeom prst="rect">
            <a:avLst/>
          </a:prstGeom>
          <a:noFill/>
        </p:spPr>
        <p:txBody>
          <a:bodyPr wrap="none" rtlCol="0">
            <a:spAutoFit/>
          </a:bodyPr>
          <a:lstStyle/>
          <a:p>
            <a:pPr algn="ctr">
              <a:lnSpc>
                <a:spcPts val="2840"/>
              </a:lnSpc>
            </a:pPr>
            <a:r>
              <a:rPr lang="en-US" sz="2400" b="1" dirty="0"/>
              <a:t>Expected</a:t>
            </a:r>
          </a:p>
          <a:p>
            <a:pPr algn="ctr">
              <a:lnSpc>
                <a:spcPts val="2840"/>
              </a:lnSpc>
            </a:pPr>
            <a:r>
              <a:rPr lang="en-US" sz="2400" b="1" u="sng" dirty="0"/>
              <a:t>Misclassification Cost </a:t>
            </a:r>
          </a:p>
        </p:txBody>
      </p:sp>
      <p:sp>
        <p:nvSpPr>
          <p:cNvPr id="4" name="TextBox 3">
            <a:extLst>
              <a:ext uri="{FF2B5EF4-FFF2-40B4-BE49-F238E27FC236}">
                <a16:creationId xmlns:a16="http://schemas.microsoft.com/office/drawing/2014/main" id="{DA0E1FB0-B1CE-4898-9357-36184578B5F0}"/>
              </a:ext>
            </a:extLst>
          </p:cNvPr>
          <p:cNvSpPr txBox="1"/>
          <p:nvPr/>
        </p:nvSpPr>
        <p:spPr>
          <a:xfrm>
            <a:off x="9739483" y="4402105"/>
            <a:ext cx="1743426" cy="369332"/>
          </a:xfrm>
          <a:prstGeom prst="rect">
            <a:avLst/>
          </a:prstGeom>
          <a:noFill/>
        </p:spPr>
        <p:txBody>
          <a:bodyPr wrap="none" rtlCol="0">
            <a:spAutoFit/>
          </a:bodyPr>
          <a:lstStyle/>
          <a:p>
            <a:r>
              <a:rPr lang="en-US" b="1" dirty="0"/>
              <a:t>Correct Decision</a:t>
            </a:r>
          </a:p>
        </p:txBody>
      </p:sp>
      <p:sp>
        <p:nvSpPr>
          <p:cNvPr id="5" name="TextBox 4">
            <a:extLst>
              <a:ext uri="{FF2B5EF4-FFF2-40B4-BE49-F238E27FC236}">
                <a16:creationId xmlns:a16="http://schemas.microsoft.com/office/drawing/2014/main" id="{4CE0F447-CCCC-4363-98C8-BD8E8F08604D}"/>
              </a:ext>
            </a:extLst>
          </p:cNvPr>
          <p:cNvSpPr txBox="1"/>
          <p:nvPr/>
        </p:nvSpPr>
        <p:spPr>
          <a:xfrm rot="16200000">
            <a:off x="7547624" y="5368364"/>
            <a:ext cx="1161536" cy="369332"/>
          </a:xfrm>
          <a:prstGeom prst="rect">
            <a:avLst/>
          </a:prstGeom>
          <a:noFill/>
        </p:spPr>
        <p:txBody>
          <a:bodyPr wrap="none" rtlCol="0">
            <a:spAutoFit/>
          </a:bodyPr>
          <a:lstStyle/>
          <a:p>
            <a:r>
              <a:rPr lang="en-US" b="1" dirty="0"/>
              <a:t>Prediction</a:t>
            </a:r>
          </a:p>
        </p:txBody>
      </p:sp>
      <p:graphicFrame>
        <p:nvGraphicFramePr>
          <p:cNvPr id="25" name="Content Placeholder 3">
            <a:extLst>
              <a:ext uri="{FF2B5EF4-FFF2-40B4-BE49-F238E27FC236}">
                <a16:creationId xmlns:a16="http://schemas.microsoft.com/office/drawing/2014/main" id="{12418B5E-9878-4252-8712-A4943C3747DA}"/>
              </a:ext>
            </a:extLst>
          </p:cNvPr>
          <p:cNvGraphicFramePr>
            <a:graphicFrameLocks/>
          </p:cNvGraphicFramePr>
          <p:nvPr>
            <p:extLst>
              <p:ext uri="{D42A27DB-BD31-4B8C-83A1-F6EECF244321}">
                <p14:modId xmlns:p14="http://schemas.microsoft.com/office/powerpoint/2010/main" val="2977433281"/>
              </p:ext>
            </p:extLst>
          </p:nvPr>
        </p:nvGraphicFramePr>
        <p:xfrm>
          <a:off x="8319862" y="4760662"/>
          <a:ext cx="3750359" cy="1471988"/>
        </p:xfrm>
        <a:graphic>
          <a:graphicData uri="http://schemas.openxmlformats.org/drawingml/2006/table">
            <a:tbl>
              <a:tblPr firstRow="1" bandRow="1">
                <a:tableStyleId>{9D7B26C5-4107-4FEC-AEDC-1716B250A1EF}</a:tableStyleId>
              </a:tblPr>
              <a:tblGrid>
                <a:gridCol w="989825">
                  <a:extLst>
                    <a:ext uri="{9D8B030D-6E8A-4147-A177-3AD203B41FA5}">
                      <a16:colId xmlns:a16="http://schemas.microsoft.com/office/drawing/2014/main" val="20000"/>
                    </a:ext>
                  </a:extLst>
                </a:gridCol>
                <a:gridCol w="897065">
                  <a:extLst>
                    <a:ext uri="{9D8B030D-6E8A-4147-A177-3AD203B41FA5}">
                      <a16:colId xmlns:a16="http://schemas.microsoft.com/office/drawing/2014/main" val="20001"/>
                    </a:ext>
                  </a:extLst>
                </a:gridCol>
                <a:gridCol w="879731">
                  <a:extLst>
                    <a:ext uri="{9D8B030D-6E8A-4147-A177-3AD203B41FA5}">
                      <a16:colId xmlns:a16="http://schemas.microsoft.com/office/drawing/2014/main" val="20002"/>
                    </a:ext>
                  </a:extLst>
                </a:gridCol>
                <a:gridCol w="983738">
                  <a:extLst>
                    <a:ext uri="{9D8B030D-6E8A-4147-A177-3AD203B41FA5}">
                      <a16:colId xmlns:a16="http://schemas.microsoft.com/office/drawing/2014/main" val="20003"/>
                    </a:ext>
                  </a:extLst>
                </a:gridCol>
              </a:tblGrid>
              <a:tr h="367997">
                <a:tc>
                  <a:txBody>
                    <a:bodyPr/>
                    <a:lstStyle/>
                    <a:p>
                      <a:pPr algn="ct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solidFill>
                            <a:srgbClr val="2E2224"/>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67997">
                <a:tc>
                  <a:txBody>
                    <a:bodyPr/>
                    <a:lstStyle/>
                    <a:p>
                      <a:pPr algn="ctr"/>
                      <a:r>
                        <a:rPr lang="en-US" sz="1600" b="1" u="none" dirty="0">
                          <a:solidFill>
                            <a:schemeClr val="tx1"/>
                          </a:solidFill>
                        </a:rPr>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a:solidFill>
                            <a:srgbClr val="FF0000"/>
                          </a:solidFill>
                        </a:rPr>
                        <a:t>$60,000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alpha val="20000"/>
                      </a:schemeClr>
                    </a:solidFill>
                  </a:tcPr>
                </a:tc>
                <a:tc>
                  <a:txBody>
                    <a:bodyPr/>
                    <a:lstStyle/>
                    <a:p>
                      <a:pPr algn="ctr"/>
                      <a:r>
                        <a:rPr lang="en-US" sz="1600" dirty="0"/>
                        <a:t>$25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67997">
                <a:tc>
                  <a:txBody>
                    <a:bodyPr/>
                    <a:lstStyle/>
                    <a:p>
                      <a:pPr lvl="0" algn="ctr"/>
                      <a:r>
                        <a:rPr lang="en-US" sz="1600" b="1" u="none" dirty="0">
                          <a:solidFill>
                            <a:schemeClr val="tx1"/>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67997">
                <a:tc>
                  <a:txBody>
                    <a:bodyPr/>
                    <a:lstStyle/>
                    <a:p>
                      <a:pPr lvl="0"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$75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6" name="Content Placeholder 3">
            <a:extLst>
              <a:ext uri="{FF2B5EF4-FFF2-40B4-BE49-F238E27FC236}">
                <a16:creationId xmlns:a16="http://schemas.microsoft.com/office/drawing/2014/main" id="{74C7966F-F1B7-4B3A-8621-487A8A2D9B6A}"/>
              </a:ext>
            </a:extLst>
          </p:cNvPr>
          <p:cNvGraphicFramePr>
            <a:graphicFrameLocks/>
          </p:cNvGraphicFramePr>
          <p:nvPr>
            <p:extLst>
              <p:ext uri="{D42A27DB-BD31-4B8C-83A1-F6EECF244321}">
                <p14:modId xmlns:p14="http://schemas.microsoft.com/office/powerpoint/2010/main" val="4220879885"/>
              </p:ext>
            </p:extLst>
          </p:nvPr>
        </p:nvGraphicFramePr>
        <p:xfrm>
          <a:off x="445355" y="2232069"/>
          <a:ext cx="3645610" cy="1471988"/>
        </p:xfrm>
        <a:graphic>
          <a:graphicData uri="http://schemas.openxmlformats.org/drawingml/2006/table">
            <a:tbl>
              <a:tblPr firstRow="1" bandRow="1">
                <a:tableStyleId>{9D7B26C5-4107-4FEC-AEDC-1716B250A1EF}</a:tableStyleId>
              </a:tblPr>
              <a:tblGrid>
                <a:gridCol w="1071275">
                  <a:extLst>
                    <a:ext uri="{9D8B030D-6E8A-4147-A177-3AD203B41FA5}">
                      <a16:colId xmlns:a16="http://schemas.microsoft.com/office/drawing/2014/main" val="20000"/>
                    </a:ext>
                  </a:extLst>
                </a:gridCol>
                <a:gridCol w="913939">
                  <a:extLst>
                    <a:ext uri="{9D8B030D-6E8A-4147-A177-3AD203B41FA5}">
                      <a16:colId xmlns:a16="http://schemas.microsoft.com/office/drawing/2014/main" val="20001"/>
                    </a:ext>
                  </a:extLst>
                </a:gridCol>
                <a:gridCol w="678388">
                  <a:extLst>
                    <a:ext uri="{9D8B030D-6E8A-4147-A177-3AD203B41FA5}">
                      <a16:colId xmlns:a16="http://schemas.microsoft.com/office/drawing/2014/main" val="20002"/>
                    </a:ext>
                  </a:extLst>
                </a:gridCol>
                <a:gridCol w="982008">
                  <a:extLst>
                    <a:ext uri="{9D8B030D-6E8A-4147-A177-3AD203B41FA5}">
                      <a16:colId xmlns:a16="http://schemas.microsoft.com/office/drawing/2014/main" val="20003"/>
                    </a:ext>
                  </a:extLst>
                </a:gridCol>
              </a:tblGrid>
              <a:tr h="367997">
                <a:tc>
                  <a:txBody>
                    <a:bodyPr/>
                    <a:lstStyle/>
                    <a:p>
                      <a:pPr algn="ct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solidFill>
                            <a:srgbClr val="2E2224"/>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67997">
                <a:tc>
                  <a:txBody>
                    <a:bodyPr/>
                    <a:lstStyle/>
                    <a:p>
                      <a:pPr algn="ctr"/>
                      <a:r>
                        <a:rPr lang="en-US" sz="1600" b="1" u="none" dirty="0">
                          <a:solidFill>
                            <a:schemeClr val="tx1"/>
                          </a:solidFill>
                        </a:rPr>
                        <a:t>Produce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a:solidFill>
                            <a:srgbClr val="FF0000"/>
                          </a:solidFill>
                        </a:rPr>
                        <a:t>$600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alpha val="20000"/>
                      </a:schemeClr>
                    </a:solidFill>
                  </a:tcPr>
                </a:tc>
                <a:tc>
                  <a:txBody>
                    <a:bodyPr/>
                    <a:lstStyle/>
                    <a:p>
                      <a:pPr algn="ctr"/>
                      <a:r>
                        <a:rPr lang="en-US" sz="1600" dirty="0"/>
                        <a:t>$5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67997">
                <a:tc>
                  <a:txBody>
                    <a:bodyPr/>
                    <a:lstStyle/>
                    <a:p>
                      <a:pPr lvl="0" algn="ctr"/>
                      <a:r>
                        <a:rPr lang="en-US" sz="1600" b="1" u="none" dirty="0">
                          <a:solidFill>
                            <a:schemeClr val="tx1"/>
                          </a:solidFill>
                        </a:rPr>
                        <a:t>Log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67997">
                <a:tc>
                  <a:txBody>
                    <a:bodyPr/>
                    <a:lstStyle/>
                    <a:p>
                      <a:pPr lvl="0" algn="ctr"/>
                      <a:r>
                        <a:rPr lang="en-US" sz="1600" b="1" u="none" dirty="0"/>
                        <a:t>Withhold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Left Brace 7">
            <a:extLst>
              <a:ext uri="{FF2B5EF4-FFF2-40B4-BE49-F238E27FC236}">
                <a16:creationId xmlns:a16="http://schemas.microsoft.com/office/drawing/2014/main" id="{3AEEDF20-EDAF-4378-BF23-79AC49A600C7}"/>
              </a:ext>
            </a:extLst>
          </p:cNvPr>
          <p:cNvSpPr/>
          <p:nvPr/>
        </p:nvSpPr>
        <p:spPr>
          <a:xfrm rot="16200000">
            <a:off x="10614695" y="5033141"/>
            <a:ext cx="212349" cy="2698704"/>
          </a:xfrm>
          <a:prstGeom prst="leftBrace">
            <a:avLst>
              <a:gd name="adj1" fmla="val 65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C6BCEDD-5417-48EC-9DAA-A36FA8895793}"/>
              </a:ext>
            </a:extLst>
          </p:cNvPr>
          <p:cNvSpPr txBox="1"/>
          <p:nvPr/>
        </p:nvSpPr>
        <p:spPr>
          <a:xfrm>
            <a:off x="10279886" y="6488668"/>
            <a:ext cx="944489" cy="369332"/>
          </a:xfrm>
          <a:prstGeom prst="rect">
            <a:avLst/>
          </a:prstGeom>
          <a:noFill/>
        </p:spPr>
        <p:txBody>
          <a:bodyPr wrap="none" rtlCol="0">
            <a:spAutoFit/>
          </a:bodyPr>
          <a:lstStyle/>
          <a:p>
            <a:r>
              <a:rPr lang="en-US" dirty="0"/>
              <a:t>$61,618</a:t>
            </a:r>
          </a:p>
        </p:txBody>
      </p:sp>
    </p:spTree>
    <p:extLst>
      <p:ext uri="{BB962C8B-B14F-4D97-AF65-F5344CB8AC3E}">
        <p14:creationId xmlns:p14="http://schemas.microsoft.com/office/powerpoint/2010/main" val="243942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4C630E-01C9-4AD2-9C5B-21E999DA1F92}"/>
              </a:ext>
            </a:extLst>
          </p:cNvPr>
          <p:cNvSpPr txBox="1"/>
          <p:nvPr/>
        </p:nvSpPr>
        <p:spPr>
          <a:xfrm>
            <a:off x="6303425" y="1658638"/>
            <a:ext cx="1003199" cy="430887"/>
          </a:xfrm>
          <a:prstGeom prst="rect">
            <a:avLst/>
          </a:prstGeom>
          <a:solidFill>
            <a:schemeClr val="bg1"/>
          </a:solidFill>
          <a:ln w="12700">
            <a:solidFill>
              <a:schemeClr val="tx1"/>
            </a:solidFill>
          </a:ln>
        </p:spPr>
        <p:txBody>
          <a:bodyPr wrap="square" rtlCol="0">
            <a:spAutoFit/>
          </a:bodyPr>
          <a:lstStyle/>
          <a:p>
            <a:pPr algn="ctr"/>
            <a:r>
              <a:rPr lang="en-US" sz="1100" b="1" dirty="0"/>
              <a:t>Risk-Sensitive</a:t>
            </a:r>
          </a:p>
          <a:p>
            <a:pPr algn="ctr"/>
            <a:r>
              <a:rPr lang="en-US" sz="1100" b="1" dirty="0"/>
              <a:t>Ranker</a:t>
            </a:r>
          </a:p>
        </p:txBody>
      </p:sp>
      <p:sp>
        <p:nvSpPr>
          <p:cNvPr id="7" name="TextBox 6">
            <a:extLst>
              <a:ext uri="{FF2B5EF4-FFF2-40B4-BE49-F238E27FC236}">
                <a16:creationId xmlns:a16="http://schemas.microsoft.com/office/drawing/2014/main" id="{80F5BE26-63E9-496B-A5F5-ACF757021A2A}"/>
              </a:ext>
            </a:extLst>
          </p:cNvPr>
          <p:cNvSpPr txBox="1"/>
          <p:nvPr/>
        </p:nvSpPr>
        <p:spPr>
          <a:xfrm>
            <a:off x="10294281" y="1689389"/>
            <a:ext cx="1003199" cy="430887"/>
          </a:xfrm>
          <a:prstGeom prst="rect">
            <a:avLst/>
          </a:prstGeom>
          <a:solidFill>
            <a:schemeClr val="bg1"/>
          </a:solidFill>
          <a:ln w="12700">
            <a:solidFill>
              <a:schemeClr val="tx1"/>
            </a:solidFill>
          </a:ln>
        </p:spPr>
        <p:txBody>
          <a:bodyPr wrap="square" rtlCol="0">
            <a:spAutoFit/>
          </a:bodyPr>
          <a:lstStyle/>
          <a:p>
            <a:pPr algn="ctr"/>
            <a:r>
              <a:rPr lang="en-US" sz="1100" b="1" dirty="0"/>
              <a:t>Risk-Sensitive</a:t>
            </a:r>
          </a:p>
          <a:p>
            <a:pPr algn="ctr"/>
            <a:r>
              <a:rPr lang="en-US" sz="1100" b="1" dirty="0"/>
              <a:t>Ranker</a:t>
            </a:r>
          </a:p>
        </p:txBody>
      </p:sp>
      <p:grpSp>
        <p:nvGrpSpPr>
          <p:cNvPr id="26" name="Group 25">
            <a:extLst>
              <a:ext uri="{FF2B5EF4-FFF2-40B4-BE49-F238E27FC236}">
                <a16:creationId xmlns:a16="http://schemas.microsoft.com/office/drawing/2014/main" id="{BB4961ED-6D83-471A-979B-0BD87038187F}"/>
              </a:ext>
            </a:extLst>
          </p:cNvPr>
          <p:cNvGrpSpPr/>
          <p:nvPr/>
        </p:nvGrpSpPr>
        <p:grpSpPr>
          <a:xfrm>
            <a:off x="299177" y="358567"/>
            <a:ext cx="11498655" cy="6420055"/>
            <a:chOff x="504209" y="164679"/>
            <a:chExt cx="11498655" cy="6420055"/>
          </a:xfrm>
        </p:grpSpPr>
        <p:grpSp>
          <p:nvGrpSpPr>
            <p:cNvPr id="10" name="Group 9">
              <a:extLst>
                <a:ext uri="{FF2B5EF4-FFF2-40B4-BE49-F238E27FC236}">
                  <a16:creationId xmlns:a16="http://schemas.microsoft.com/office/drawing/2014/main" id="{66BC57A1-2986-4751-955F-FDA88DA22754}"/>
                </a:ext>
              </a:extLst>
            </p:cNvPr>
            <p:cNvGrpSpPr>
              <a:grpSpLocks noChangeAspect="1"/>
            </p:cNvGrpSpPr>
            <p:nvPr/>
          </p:nvGrpSpPr>
          <p:grpSpPr>
            <a:xfrm>
              <a:off x="504209" y="800404"/>
              <a:ext cx="3252472" cy="5401218"/>
              <a:chOff x="48086" y="471857"/>
              <a:chExt cx="3561428" cy="5914285"/>
            </a:xfrm>
          </p:grpSpPr>
          <p:pic>
            <p:nvPicPr>
              <p:cNvPr id="4" name="Picture 3" descr="A picture containing clock&#10;&#10;Description automatically generated">
                <a:extLst>
                  <a:ext uri="{FF2B5EF4-FFF2-40B4-BE49-F238E27FC236}">
                    <a16:creationId xmlns:a16="http://schemas.microsoft.com/office/drawing/2014/main" id="{525284C5-9AED-4997-99E9-BE333ACA1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6" y="471857"/>
                <a:ext cx="3561428" cy="5914285"/>
              </a:xfrm>
              <a:prstGeom prst="rect">
                <a:avLst/>
              </a:prstGeom>
            </p:spPr>
          </p:pic>
          <p:sp>
            <p:nvSpPr>
              <p:cNvPr id="9" name="Rectangle 8">
                <a:extLst>
                  <a:ext uri="{FF2B5EF4-FFF2-40B4-BE49-F238E27FC236}">
                    <a16:creationId xmlns:a16="http://schemas.microsoft.com/office/drawing/2014/main" id="{442274D0-53C5-424F-A84C-02EEE3EAA659}"/>
                  </a:ext>
                </a:extLst>
              </p:cNvPr>
              <p:cNvSpPr/>
              <p:nvPr/>
            </p:nvSpPr>
            <p:spPr>
              <a:xfrm>
                <a:off x="509588" y="4786313"/>
                <a:ext cx="862012" cy="40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1945E2F-3A5C-4559-9E3F-643CF85E2890}"/>
                </a:ext>
              </a:extLst>
            </p:cNvPr>
            <p:cNvGrpSpPr/>
            <p:nvPr/>
          </p:nvGrpSpPr>
          <p:grpSpPr>
            <a:xfrm>
              <a:off x="3856948" y="164679"/>
              <a:ext cx="4182510" cy="6420055"/>
              <a:chOff x="3856948" y="164679"/>
              <a:chExt cx="4182510" cy="6420055"/>
            </a:xfrm>
          </p:grpSpPr>
          <p:pic>
            <p:nvPicPr>
              <p:cNvPr id="6" name="Picture 5" descr="A screenshot of a cell phone&#10;&#10;Description automatically generated">
                <a:extLst>
                  <a:ext uri="{FF2B5EF4-FFF2-40B4-BE49-F238E27FC236}">
                    <a16:creationId xmlns:a16="http://schemas.microsoft.com/office/drawing/2014/main" id="{444D485B-1E6A-45B8-9C20-F2ECE553F9D9}"/>
                  </a:ext>
                </a:extLst>
              </p:cNvPr>
              <p:cNvPicPr>
                <a:picLocks noChangeAspect="1"/>
              </p:cNvPicPr>
              <p:nvPr/>
            </p:nvPicPr>
            <p:blipFill rotWithShape="1">
              <a:blip r:embed="rId4">
                <a:extLst>
                  <a:ext uri="{28A0092B-C50C-407E-A947-70E740481C1C}">
                    <a14:useLocalDpi xmlns:a14="http://schemas.microsoft.com/office/drawing/2010/main" val="0"/>
                  </a:ext>
                </a:extLst>
              </a:blip>
              <a:srcRect b="4085"/>
              <a:stretch/>
            </p:blipFill>
            <p:spPr>
              <a:xfrm>
                <a:off x="4016997" y="545882"/>
                <a:ext cx="4022461" cy="6038852"/>
              </a:xfrm>
              <a:prstGeom prst="rect">
                <a:avLst/>
              </a:prstGeom>
            </p:spPr>
          </p:pic>
          <p:sp>
            <p:nvSpPr>
              <p:cNvPr id="11" name="Rectangle 10">
                <a:extLst>
                  <a:ext uri="{FF2B5EF4-FFF2-40B4-BE49-F238E27FC236}">
                    <a16:creationId xmlns:a16="http://schemas.microsoft.com/office/drawing/2014/main" id="{16F692CB-B366-4055-AB96-F9E424343954}"/>
                  </a:ext>
                </a:extLst>
              </p:cNvPr>
              <p:cNvSpPr/>
              <p:nvPr/>
            </p:nvSpPr>
            <p:spPr>
              <a:xfrm>
                <a:off x="3856948" y="164679"/>
                <a:ext cx="2097486" cy="147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6D0CD62-B305-4D10-84FC-498FE87703BA}"/>
                </a:ext>
              </a:extLst>
            </p:cNvPr>
            <p:cNvGrpSpPr/>
            <p:nvPr/>
          </p:nvGrpSpPr>
          <p:grpSpPr>
            <a:xfrm>
              <a:off x="8033742" y="506958"/>
              <a:ext cx="3969122" cy="5988110"/>
              <a:chOff x="8039458" y="468034"/>
              <a:chExt cx="3969122" cy="5988110"/>
            </a:xfrm>
          </p:grpSpPr>
          <p:pic>
            <p:nvPicPr>
              <p:cNvPr id="8" name="Picture 7" descr="A screenshot of a cell phone&#10;&#10;Description automatically generated">
                <a:extLst>
                  <a:ext uri="{FF2B5EF4-FFF2-40B4-BE49-F238E27FC236}">
                    <a16:creationId xmlns:a16="http://schemas.microsoft.com/office/drawing/2014/main" id="{3E8E383B-238E-477F-98B9-0D6557E673CC}"/>
                  </a:ext>
                </a:extLst>
              </p:cNvPr>
              <p:cNvPicPr>
                <a:picLocks noChangeAspect="1"/>
              </p:cNvPicPr>
              <p:nvPr/>
            </p:nvPicPr>
            <p:blipFill rotWithShape="1">
              <a:blip r:embed="rId5">
                <a:extLst>
                  <a:ext uri="{28A0092B-C50C-407E-A947-70E740481C1C}">
                    <a14:useLocalDpi xmlns:a14="http://schemas.microsoft.com/office/drawing/2010/main" val="0"/>
                  </a:ext>
                </a:extLst>
              </a:blip>
              <a:srcRect b="5195"/>
              <a:stretch/>
            </p:blipFill>
            <p:spPr>
              <a:xfrm>
                <a:off x="8039458" y="545882"/>
                <a:ext cx="3969122" cy="5910262"/>
              </a:xfrm>
              <a:prstGeom prst="rect">
                <a:avLst/>
              </a:prstGeom>
            </p:spPr>
          </p:pic>
          <p:sp>
            <p:nvSpPr>
              <p:cNvPr id="14" name="Rectangle 13">
                <a:extLst>
                  <a:ext uri="{FF2B5EF4-FFF2-40B4-BE49-F238E27FC236}">
                    <a16:creationId xmlns:a16="http://schemas.microsoft.com/office/drawing/2014/main" id="{5BC29B9C-759C-4202-A3B9-66731CA020AB}"/>
                  </a:ext>
                </a:extLst>
              </p:cNvPr>
              <p:cNvSpPr/>
              <p:nvPr/>
            </p:nvSpPr>
            <p:spPr>
              <a:xfrm>
                <a:off x="8039458" y="468034"/>
                <a:ext cx="1646247" cy="116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Connector: Elbow 16">
              <a:extLst>
                <a:ext uri="{FF2B5EF4-FFF2-40B4-BE49-F238E27FC236}">
                  <a16:creationId xmlns:a16="http://schemas.microsoft.com/office/drawing/2014/main" id="{6B75E79C-93FF-4191-811A-34D38434803E}"/>
                </a:ext>
              </a:extLst>
            </p:cNvPr>
            <p:cNvCxnSpPr/>
            <p:nvPr/>
          </p:nvCxnSpPr>
          <p:spPr>
            <a:xfrm>
              <a:off x="3618597" y="1035742"/>
              <a:ext cx="1230757" cy="602377"/>
            </a:xfrm>
            <a:prstGeom prst="bentConnector3">
              <a:avLst>
                <a:gd name="adj1" fmla="val 9929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0CEA9490-ADC5-4A7B-89D6-EE641707C2E3}"/>
                </a:ext>
              </a:extLst>
            </p:cNvPr>
            <p:cNvCxnSpPr>
              <a:cxnSpLocks/>
            </p:cNvCxnSpPr>
            <p:nvPr/>
          </p:nvCxnSpPr>
          <p:spPr>
            <a:xfrm>
              <a:off x="7773426" y="806702"/>
              <a:ext cx="1069958" cy="861674"/>
            </a:xfrm>
            <a:prstGeom prst="bentConnector4">
              <a:avLst>
                <a:gd name="adj1" fmla="val 100237"/>
                <a:gd name="adj2" fmla="val 99874"/>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927BBF66-7E7B-447A-AD7B-73CB70882095}"/>
              </a:ext>
            </a:extLst>
          </p:cNvPr>
          <p:cNvSpPr txBox="1"/>
          <p:nvPr/>
        </p:nvSpPr>
        <p:spPr>
          <a:xfrm>
            <a:off x="5861792" y="356772"/>
            <a:ext cx="1895840" cy="369332"/>
          </a:xfrm>
          <a:prstGeom prst="rect">
            <a:avLst/>
          </a:prstGeom>
          <a:noFill/>
        </p:spPr>
        <p:txBody>
          <a:bodyPr wrap="none" rtlCol="0">
            <a:spAutoFit/>
          </a:bodyPr>
          <a:lstStyle/>
          <a:p>
            <a:r>
              <a:rPr lang="en-US" b="1" dirty="0"/>
              <a:t>Relevance Review</a:t>
            </a:r>
          </a:p>
        </p:txBody>
      </p:sp>
      <p:grpSp>
        <p:nvGrpSpPr>
          <p:cNvPr id="37" name="Group 36">
            <a:extLst>
              <a:ext uri="{FF2B5EF4-FFF2-40B4-BE49-F238E27FC236}">
                <a16:creationId xmlns:a16="http://schemas.microsoft.com/office/drawing/2014/main" id="{7A7F5F42-70D7-4851-B06B-E37FA24F25B5}"/>
              </a:ext>
            </a:extLst>
          </p:cNvPr>
          <p:cNvGrpSpPr/>
          <p:nvPr/>
        </p:nvGrpSpPr>
        <p:grpSpPr>
          <a:xfrm>
            <a:off x="1510988" y="3555883"/>
            <a:ext cx="6617125" cy="3222739"/>
            <a:chOff x="1304997" y="3792019"/>
            <a:chExt cx="6617125" cy="3222739"/>
          </a:xfrm>
        </p:grpSpPr>
        <p:sp>
          <p:nvSpPr>
            <p:cNvPr id="20" name="TextBox 19">
              <a:extLst>
                <a:ext uri="{FF2B5EF4-FFF2-40B4-BE49-F238E27FC236}">
                  <a16:creationId xmlns:a16="http://schemas.microsoft.com/office/drawing/2014/main" id="{24AEE63F-EB95-4836-A790-82FD6EEA6BBD}"/>
                </a:ext>
              </a:extLst>
            </p:cNvPr>
            <p:cNvSpPr txBox="1"/>
            <p:nvPr/>
          </p:nvSpPr>
          <p:spPr>
            <a:xfrm>
              <a:off x="1304997" y="3792019"/>
              <a:ext cx="2425652" cy="3162492"/>
            </a:xfrm>
            <a:prstGeom prst="rect">
              <a:avLst/>
            </a:prstGeom>
            <a:solidFill>
              <a:schemeClr val="bg1"/>
            </a:solidFill>
            <a:ln>
              <a:no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73DC89D4-EFCD-4577-AAC5-67960E034F91}"/>
                </a:ext>
              </a:extLst>
            </p:cNvPr>
            <p:cNvSpPr txBox="1"/>
            <p:nvPr/>
          </p:nvSpPr>
          <p:spPr>
            <a:xfrm>
              <a:off x="5543412" y="4393454"/>
              <a:ext cx="2378710" cy="2621304"/>
            </a:xfrm>
            <a:prstGeom prst="rect">
              <a:avLst/>
            </a:prstGeom>
            <a:solidFill>
              <a:schemeClr val="bg1"/>
            </a:solidFill>
            <a:ln>
              <a:noFill/>
            </a:ln>
          </p:spPr>
          <p:txBody>
            <a:bodyPr wrap="square" rtlCol="0">
              <a:spAutoFit/>
            </a:bodyPr>
            <a:lstStyle/>
            <a:p>
              <a:endParaRPr lang="en-US" dirty="0"/>
            </a:p>
          </p:txBody>
        </p:sp>
      </p:grpSp>
      <p:sp>
        <p:nvSpPr>
          <p:cNvPr id="38" name="TextBox 37">
            <a:extLst>
              <a:ext uri="{FF2B5EF4-FFF2-40B4-BE49-F238E27FC236}">
                <a16:creationId xmlns:a16="http://schemas.microsoft.com/office/drawing/2014/main" id="{EEEDD386-3999-4A47-9BD4-2627919C78A9}"/>
              </a:ext>
            </a:extLst>
          </p:cNvPr>
          <p:cNvSpPr txBox="1"/>
          <p:nvPr/>
        </p:nvSpPr>
        <p:spPr>
          <a:xfrm>
            <a:off x="1432191" y="605498"/>
            <a:ext cx="2483565" cy="369332"/>
          </a:xfrm>
          <a:prstGeom prst="rect">
            <a:avLst/>
          </a:prstGeom>
          <a:noFill/>
        </p:spPr>
        <p:txBody>
          <a:bodyPr wrap="none" rtlCol="0">
            <a:spAutoFit/>
          </a:bodyPr>
          <a:lstStyle/>
          <a:p>
            <a:r>
              <a:rPr lang="en-US" b="1" dirty="0"/>
              <a:t>Automatic Classification</a:t>
            </a:r>
          </a:p>
        </p:txBody>
      </p:sp>
      <p:sp>
        <p:nvSpPr>
          <p:cNvPr id="16" name="TextBox 15">
            <a:extLst>
              <a:ext uri="{FF2B5EF4-FFF2-40B4-BE49-F238E27FC236}">
                <a16:creationId xmlns:a16="http://schemas.microsoft.com/office/drawing/2014/main" id="{61CC5BF5-A8A9-4B72-B4FA-F3C335563F82}"/>
              </a:ext>
            </a:extLst>
          </p:cNvPr>
          <p:cNvSpPr txBox="1"/>
          <p:nvPr/>
        </p:nvSpPr>
        <p:spPr>
          <a:xfrm>
            <a:off x="2065474" y="1214526"/>
            <a:ext cx="1022972" cy="276999"/>
          </a:xfrm>
          <a:prstGeom prst="rect">
            <a:avLst/>
          </a:prstGeom>
          <a:noFill/>
        </p:spPr>
        <p:txBody>
          <a:bodyPr wrap="none" rtlCol="0">
            <a:spAutoFit/>
          </a:bodyPr>
          <a:lstStyle/>
          <a:p>
            <a:r>
              <a:rPr lang="en-US" sz="1200" dirty="0"/>
              <a:t>(Platt scaling)</a:t>
            </a:r>
          </a:p>
        </p:txBody>
      </p:sp>
      <p:sp>
        <p:nvSpPr>
          <p:cNvPr id="21" name="Rectangle 20">
            <a:extLst>
              <a:ext uri="{FF2B5EF4-FFF2-40B4-BE49-F238E27FC236}">
                <a16:creationId xmlns:a16="http://schemas.microsoft.com/office/drawing/2014/main" id="{F1AC416D-64FE-4E3E-87F2-B0981A134EDE}"/>
              </a:ext>
            </a:extLst>
          </p:cNvPr>
          <p:cNvSpPr/>
          <p:nvPr/>
        </p:nvSpPr>
        <p:spPr>
          <a:xfrm>
            <a:off x="9653418" y="778694"/>
            <a:ext cx="2344433" cy="601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01152C6-C7D2-4908-AE93-E2D69BEBE8DD}"/>
              </a:ext>
            </a:extLst>
          </p:cNvPr>
          <p:cNvSpPr txBox="1"/>
          <p:nvPr/>
        </p:nvSpPr>
        <p:spPr>
          <a:xfrm>
            <a:off x="9951131" y="998272"/>
            <a:ext cx="1749005" cy="369332"/>
          </a:xfrm>
          <a:prstGeom prst="rect">
            <a:avLst/>
          </a:prstGeom>
          <a:noFill/>
        </p:spPr>
        <p:txBody>
          <a:bodyPr wrap="none" rtlCol="0">
            <a:spAutoFit/>
          </a:bodyPr>
          <a:lstStyle/>
          <a:p>
            <a:r>
              <a:rPr lang="en-US" b="1" dirty="0"/>
              <a:t>Privilege Review</a:t>
            </a:r>
          </a:p>
        </p:txBody>
      </p:sp>
      <p:sp>
        <p:nvSpPr>
          <p:cNvPr id="23" name="Rectangle 22">
            <a:extLst>
              <a:ext uri="{FF2B5EF4-FFF2-40B4-BE49-F238E27FC236}">
                <a16:creationId xmlns:a16="http://schemas.microsoft.com/office/drawing/2014/main" id="{49398537-6107-4C1C-8494-43E0A082A38C}"/>
              </a:ext>
            </a:extLst>
          </p:cNvPr>
          <p:cNvSpPr/>
          <p:nvPr/>
        </p:nvSpPr>
        <p:spPr>
          <a:xfrm>
            <a:off x="11524592" y="1445452"/>
            <a:ext cx="175544" cy="2417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FC92643-2320-45F6-998B-CA103D8CFEFA}"/>
              </a:ext>
            </a:extLst>
          </p:cNvPr>
          <p:cNvSpPr/>
          <p:nvPr/>
        </p:nvSpPr>
        <p:spPr>
          <a:xfrm>
            <a:off x="10734913" y="1439122"/>
            <a:ext cx="860664" cy="148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082C486-3B7E-4FF7-B222-9FBAC7CF6B43}"/>
              </a:ext>
            </a:extLst>
          </p:cNvPr>
          <p:cNvGrpSpPr/>
          <p:nvPr/>
        </p:nvGrpSpPr>
        <p:grpSpPr>
          <a:xfrm>
            <a:off x="2481507" y="1516970"/>
            <a:ext cx="9114070" cy="4367823"/>
            <a:chOff x="2670570" y="1311264"/>
            <a:chExt cx="9114070" cy="4367823"/>
          </a:xfrm>
        </p:grpSpPr>
        <p:sp>
          <p:nvSpPr>
            <p:cNvPr id="18" name="Rectangle 17">
              <a:extLst>
                <a:ext uri="{FF2B5EF4-FFF2-40B4-BE49-F238E27FC236}">
                  <a16:creationId xmlns:a16="http://schemas.microsoft.com/office/drawing/2014/main" id="{F7FC4973-A50E-4C84-8628-246461ED7952}"/>
                </a:ext>
              </a:extLst>
            </p:cNvPr>
            <p:cNvSpPr/>
            <p:nvPr/>
          </p:nvSpPr>
          <p:spPr>
            <a:xfrm>
              <a:off x="6237568" y="1311264"/>
              <a:ext cx="5547072" cy="775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85A28BE2-4C60-4325-B2DD-F52F8C2003A1}"/>
                </a:ext>
              </a:extLst>
            </p:cNvPr>
            <p:cNvGrpSpPr/>
            <p:nvPr/>
          </p:nvGrpSpPr>
          <p:grpSpPr>
            <a:xfrm>
              <a:off x="2670570" y="4331008"/>
              <a:ext cx="7393755" cy="1348079"/>
              <a:chOff x="1273057" y="4279175"/>
              <a:chExt cx="7393755" cy="1348079"/>
            </a:xfrm>
          </p:grpSpPr>
          <p:pic>
            <p:nvPicPr>
              <p:cNvPr id="29" name="Picture 28">
                <a:extLst>
                  <a:ext uri="{FF2B5EF4-FFF2-40B4-BE49-F238E27FC236}">
                    <a16:creationId xmlns:a16="http://schemas.microsoft.com/office/drawing/2014/main" id="{EC696C46-C910-4A57-92E7-A6B2AD1848D5}"/>
                  </a:ext>
                </a:extLst>
              </p:cNvPr>
              <p:cNvPicPr>
                <a:picLocks noChangeAspect="1"/>
              </p:cNvPicPr>
              <p:nvPr/>
            </p:nvPicPr>
            <p:blipFill rotWithShape="1">
              <a:blip r:embed="rId6"/>
              <a:srcRect l="17719" t="39235" r="5786" b="42887"/>
              <a:stretch/>
            </p:blipFill>
            <p:spPr>
              <a:xfrm>
                <a:off x="1872743" y="4812505"/>
                <a:ext cx="6435662" cy="814749"/>
              </a:xfrm>
              <a:prstGeom prst="rect">
                <a:avLst/>
              </a:prstGeom>
            </p:spPr>
          </p:pic>
          <p:sp>
            <p:nvSpPr>
              <p:cNvPr id="31" name="TextBox 30">
                <a:extLst>
                  <a:ext uri="{FF2B5EF4-FFF2-40B4-BE49-F238E27FC236}">
                    <a16:creationId xmlns:a16="http://schemas.microsoft.com/office/drawing/2014/main" id="{A863A8C6-B5D3-406D-A36A-3068014F4432}"/>
                  </a:ext>
                </a:extLst>
              </p:cNvPr>
              <p:cNvSpPr txBox="1"/>
              <p:nvPr/>
            </p:nvSpPr>
            <p:spPr>
              <a:xfrm>
                <a:off x="1273057" y="4279175"/>
                <a:ext cx="7393755" cy="584775"/>
              </a:xfrm>
              <a:prstGeom prst="rect">
                <a:avLst/>
              </a:prstGeom>
              <a:noFill/>
            </p:spPr>
            <p:txBody>
              <a:bodyPr wrap="none" rtlCol="0">
                <a:spAutoFit/>
              </a:bodyPr>
              <a:lstStyle/>
              <a:p>
                <a:r>
                  <a:rPr lang="en-US" sz="3200" b="1" dirty="0"/>
                  <a:t>  </a:t>
                </a:r>
                <a:r>
                  <a:rPr lang="en-US" sz="3200" b="1" u="sng" dirty="0"/>
                  <a:t>Rank by Expected Reduction in Total Cost</a:t>
                </a:r>
              </a:p>
            </p:txBody>
          </p:sp>
        </p:grpSp>
      </p:grpSp>
      <p:sp>
        <p:nvSpPr>
          <p:cNvPr id="30" name="Rectangle 29">
            <a:extLst>
              <a:ext uri="{FF2B5EF4-FFF2-40B4-BE49-F238E27FC236}">
                <a16:creationId xmlns:a16="http://schemas.microsoft.com/office/drawing/2014/main" id="{194906CE-AD30-4CB1-83E3-E06025ED9CF3}"/>
              </a:ext>
            </a:extLst>
          </p:cNvPr>
          <p:cNvSpPr/>
          <p:nvPr/>
        </p:nvSpPr>
        <p:spPr>
          <a:xfrm>
            <a:off x="10945567" y="3585426"/>
            <a:ext cx="637131" cy="13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C6ED880-0A61-4217-B65F-DDBFBAAC7F2A}"/>
              </a:ext>
            </a:extLst>
          </p:cNvPr>
          <p:cNvGrpSpPr/>
          <p:nvPr/>
        </p:nvGrpSpPr>
        <p:grpSpPr>
          <a:xfrm>
            <a:off x="4946366" y="3361483"/>
            <a:ext cx="5722725" cy="529182"/>
            <a:chOff x="4946366" y="3361483"/>
            <a:chExt cx="5722725" cy="529182"/>
          </a:xfrm>
        </p:grpSpPr>
        <p:sp>
          <p:nvSpPr>
            <p:cNvPr id="39" name="TextBox 38">
              <a:extLst>
                <a:ext uri="{FF2B5EF4-FFF2-40B4-BE49-F238E27FC236}">
                  <a16:creationId xmlns:a16="http://schemas.microsoft.com/office/drawing/2014/main" id="{A9138A53-B4B9-43D3-9041-54A3A0DBC865}"/>
                </a:ext>
              </a:extLst>
            </p:cNvPr>
            <p:cNvSpPr txBox="1"/>
            <p:nvPr/>
          </p:nvSpPr>
          <p:spPr>
            <a:xfrm>
              <a:off x="4946366" y="3361483"/>
              <a:ext cx="1670714" cy="461665"/>
            </a:xfrm>
            <a:prstGeom prst="rect">
              <a:avLst/>
            </a:prstGeom>
            <a:solidFill>
              <a:schemeClr val="bg1"/>
            </a:solidFill>
          </p:spPr>
          <p:txBody>
            <a:bodyPr wrap="none" rtlCol="0">
              <a:spAutoFit/>
            </a:bodyPr>
            <a:lstStyle/>
            <a:p>
              <a:r>
                <a:rPr lang="el-GR" sz="2400" dirty="0">
                  <a:solidFill>
                    <a:srgbClr val="00B050"/>
                  </a:solidFill>
                </a:rPr>
                <a:t>λ</a:t>
              </a:r>
              <a:r>
                <a:rPr lang="en-US" sz="2400" baseline="30000" dirty="0">
                  <a:solidFill>
                    <a:srgbClr val="00B050"/>
                  </a:solidFill>
                </a:rPr>
                <a:t>a</a:t>
              </a:r>
              <a:r>
                <a:rPr lang="en-US" sz="2400" spc="-100" baseline="-25000" dirty="0">
                  <a:solidFill>
                    <a:srgbClr val="00B050"/>
                  </a:solidFill>
                </a:rPr>
                <a:t>r  </a:t>
              </a:r>
              <a:r>
                <a:rPr lang="en-US" sz="2400" dirty="0">
                  <a:solidFill>
                    <a:srgbClr val="00B050"/>
                  </a:solidFill>
                </a:rPr>
                <a:t>= $1/doc</a:t>
              </a:r>
            </a:p>
          </p:txBody>
        </p:sp>
        <p:sp>
          <p:nvSpPr>
            <p:cNvPr id="41" name="TextBox 40">
              <a:extLst>
                <a:ext uri="{FF2B5EF4-FFF2-40B4-BE49-F238E27FC236}">
                  <a16:creationId xmlns:a16="http://schemas.microsoft.com/office/drawing/2014/main" id="{0AB98B95-8EC0-40CA-BD69-48FB443E5CEC}"/>
                </a:ext>
              </a:extLst>
            </p:cNvPr>
            <p:cNvSpPr txBox="1"/>
            <p:nvPr/>
          </p:nvSpPr>
          <p:spPr>
            <a:xfrm>
              <a:off x="8963111" y="3429000"/>
              <a:ext cx="1705980" cy="461665"/>
            </a:xfrm>
            <a:prstGeom prst="rect">
              <a:avLst/>
            </a:prstGeom>
            <a:solidFill>
              <a:schemeClr val="bg1"/>
            </a:solidFill>
          </p:spPr>
          <p:txBody>
            <a:bodyPr wrap="none" rtlCol="0">
              <a:spAutoFit/>
            </a:bodyPr>
            <a:lstStyle/>
            <a:p>
              <a:r>
                <a:rPr lang="el-GR" sz="2400" dirty="0">
                  <a:solidFill>
                    <a:srgbClr val="00B050"/>
                  </a:solidFill>
                </a:rPr>
                <a:t>λ</a:t>
              </a:r>
              <a:r>
                <a:rPr lang="en-US" sz="2400" baseline="30000" dirty="0">
                  <a:solidFill>
                    <a:srgbClr val="00B050"/>
                  </a:solidFill>
                </a:rPr>
                <a:t>a</a:t>
              </a:r>
              <a:r>
                <a:rPr lang="en-US" sz="2400" spc="-100" baseline="-25000" dirty="0">
                  <a:solidFill>
                    <a:srgbClr val="00B050"/>
                  </a:solidFill>
                </a:rPr>
                <a:t>p  </a:t>
              </a:r>
              <a:r>
                <a:rPr lang="en-US" sz="2400" dirty="0">
                  <a:solidFill>
                    <a:srgbClr val="00B050"/>
                  </a:solidFill>
                </a:rPr>
                <a:t>= $5/doc</a:t>
              </a:r>
            </a:p>
          </p:txBody>
        </p:sp>
      </p:grpSp>
    </p:spTree>
    <p:extLst>
      <p:ext uri="{BB962C8B-B14F-4D97-AF65-F5344CB8AC3E}">
        <p14:creationId xmlns:p14="http://schemas.microsoft.com/office/powerpoint/2010/main" val="6255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01725"/>
          </a:xfrm>
        </p:spPr>
        <p:txBody>
          <a:bodyPr/>
          <a:lstStyle/>
          <a:p>
            <a:r>
              <a:rPr lang="en-US" dirty="0"/>
              <a:t>Evaluation</a:t>
            </a:r>
          </a:p>
        </p:txBody>
      </p:sp>
      <p:sp>
        <p:nvSpPr>
          <p:cNvPr id="3" name="Content Placeholder 2"/>
          <p:cNvSpPr>
            <a:spLocks noGrp="1"/>
          </p:cNvSpPr>
          <p:nvPr>
            <p:ph idx="1"/>
          </p:nvPr>
        </p:nvSpPr>
        <p:spPr>
          <a:xfrm>
            <a:off x="838200" y="962493"/>
            <a:ext cx="10988710" cy="4933013"/>
          </a:xfrm>
        </p:spPr>
        <p:txBody>
          <a:bodyPr/>
          <a:lstStyle/>
          <a:p>
            <a:r>
              <a:rPr lang="en-US" b="1" dirty="0"/>
              <a:t>Test Collection</a:t>
            </a:r>
          </a:p>
          <a:p>
            <a:pPr lvl="1"/>
            <a:r>
              <a:rPr lang="en-US" dirty="0"/>
              <a:t>Reuters RCV1-v2 (news stories)</a:t>
            </a:r>
          </a:p>
          <a:p>
            <a:pPr lvl="2"/>
            <a:r>
              <a:rPr lang="en-US" dirty="0"/>
              <a:t>Mod-</a:t>
            </a:r>
            <a:r>
              <a:rPr lang="en-US" dirty="0" err="1"/>
              <a:t>Apte</a:t>
            </a:r>
            <a:r>
              <a:rPr lang="en-US" dirty="0"/>
              <a:t> training-test partition (23K train, 200K test)</a:t>
            </a:r>
          </a:p>
          <a:p>
            <a:pPr lvl="1"/>
            <a:r>
              <a:rPr lang="en-US" dirty="0"/>
              <a:t>120 category pairs</a:t>
            </a:r>
          </a:p>
          <a:p>
            <a:pPr lvl="2"/>
            <a:r>
              <a:rPr lang="en-US" dirty="0"/>
              <a:t>24 categories each represent </a:t>
            </a:r>
            <a:r>
              <a:rPr lang="en-US" b="1" u="sng" dirty="0"/>
              <a:t>relevance</a:t>
            </a:r>
            <a:r>
              <a:rPr lang="en-US" dirty="0"/>
              <a:t> (3% to 7%) [e.g., M12: Bond Markets]</a:t>
            </a:r>
          </a:p>
          <a:p>
            <a:pPr lvl="2"/>
            <a:r>
              <a:rPr lang="en-US" dirty="0"/>
              <a:t>For each, 5 other categories represent </a:t>
            </a:r>
            <a:r>
              <a:rPr lang="en-US" b="1" u="sng" dirty="0"/>
              <a:t>privilege</a:t>
            </a:r>
            <a:r>
              <a:rPr lang="en-US" dirty="0"/>
              <a:t> (1% to 20%) [e.g., E21: Government Finance]</a:t>
            </a:r>
          </a:p>
          <a:p>
            <a:r>
              <a:rPr lang="en-US" b="1" dirty="0"/>
              <a:t>Automatic Classifiers</a:t>
            </a:r>
          </a:p>
          <a:p>
            <a:pPr lvl="1"/>
            <a:r>
              <a:rPr lang="en-US" dirty="0"/>
              <a:t>Linear-kernel SVMs for relevance and privilege</a:t>
            </a:r>
          </a:p>
          <a:p>
            <a:pPr lvl="1"/>
            <a:r>
              <a:rPr lang="en-US" dirty="0"/>
              <a:t>Standard term weights for this collection (</a:t>
            </a:r>
            <a:r>
              <a:rPr lang="en-US" dirty="0" err="1"/>
              <a:t>tfidf:ltc</a:t>
            </a:r>
            <a:r>
              <a:rPr lang="en-US" dirty="0"/>
              <a:t>, stemmed, stopped)</a:t>
            </a:r>
          </a:p>
          <a:p>
            <a:r>
              <a:rPr lang="en-US" b="1" dirty="0"/>
              <a:t>Manual review</a:t>
            </a:r>
          </a:p>
          <a:p>
            <a:pPr lvl="1"/>
            <a:r>
              <a:rPr lang="en-US" dirty="0"/>
              <a:t>Simulated as perfect judgments (using ground truth)</a:t>
            </a:r>
          </a:p>
          <a:p>
            <a:r>
              <a:rPr lang="en-US" b="1" dirty="0"/>
              <a:t>Evaluation measure</a:t>
            </a:r>
          </a:p>
          <a:p>
            <a:pPr lvl="1"/>
            <a:r>
              <a:rPr lang="en-US" dirty="0"/>
              <a:t>Expected Total Cost: manual annotation cost + misclassification cost</a:t>
            </a:r>
          </a:p>
        </p:txBody>
      </p:sp>
    </p:spTree>
    <p:extLst>
      <p:ext uri="{BB962C8B-B14F-4D97-AF65-F5344CB8AC3E}">
        <p14:creationId xmlns:p14="http://schemas.microsoft.com/office/powerpoint/2010/main" val="145946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3201</TotalTime>
  <Words>745</Words>
  <Application>Microsoft Office PowerPoint</Application>
  <PresentationFormat>Widescreen</PresentationFormat>
  <Paragraphs>195</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Jointly Minimizing the Expected Costs of  Review for Responsiveness and Privilege  in E-Discovery</vt:lpstr>
      <vt:lpstr>Document Review for E-Discovery</vt:lpstr>
      <vt:lpstr>Idea #1: Finite Population Annotation</vt:lpstr>
      <vt:lpstr>Idea #1: Finite Population Annotation</vt:lpstr>
      <vt:lpstr>Idea #2: Two Manual Review Stages</vt:lpstr>
      <vt:lpstr>Idea #3: Task-Based Misclassification Cost</vt:lpstr>
      <vt:lpstr>Expected Misclassification Cost</vt:lpstr>
      <vt:lpstr>PowerPoint Presentation</vt:lpstr>
      <vt:lpstr>Evaluation</vt:lpstr>
      <vt:lpstr>Average Improvement Over Baselines</vt:lpstr>
      <vt:lpstr>Total Cost by Topic Pair: Case 1</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Tablet</dc:creator>
  <cp:lastModifiedBy>aa</cp:lastModifiedBy>
  <cp:revision>98</cp:revision>
  <dcterms:created xsi:type="dcterms:W3CDTF">2018-11-25T16:55:27Z</dcterms:created>
  <dcterms:modified xsi:type="dcterms:W3CDTF">2020-07-12T18:43:53Z</dcterms:modified>
</cp:coreProperties>
</file>